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388" r:id="rId3"/>
    <p:sldId id="389" r:id="rId4"/>
    <p:sldId id="376" r:id="rId5"/>
    <p:sldId id="378" r:id="rId6"/>
    <p:sldId id="379" r:id="rId7"/>
    <p:sldId id="380" r:id="rId8"/>
    <p:sldId id="382" r:id="rId9"/>
    <p:sldId id="381" r:id="rId10"/>
    <p:sldId id="384" r:id="rId11"/>
    <p:sldId id="385" r:id="rId12"/>
    <p:sldId id="387" r:id="rId13"/>
    <p:sldId id="386" r:id="rId14"/>
    <p:sldId id="390" r:id="rId15"/>
    <p:sldId id="375" r:id="rId16"/>
  </p:sldIdLst>
  <p:sldSz cx="9144000" cy="6858000" type="screen4x3"/>
  <p:notesSz cx="6889750" cy="10021888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ヒラギノ角ゴ Pro W3" pitchFamily="-8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ヒラギノ角ゴ Pro W3" pitchFamily="-8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ヒラギノ角ゴ Pro W3" pitchFamily="-8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ヒラギノ角ゴ Pro W3" pitchFamily="-8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ヒラギノ角ゴ Pro W3" pitchFamily="-8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ヒラギノ角ゴ Pro W3" pitchFamily="-8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ヒラギノ角ゴ Pro W3" pitchFamily="-8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ヒラギノ角ゴ Pro W3" pitchFamily="-8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ヒラギノ角ゴ Pro W3" pitchFamily="-8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7">
          <p15:clr>
            <a:srgbClr val="A4A3A4"/>
          </p15:clr>
        </p15:guide>
        <p15:guide id="2" pos="217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A9"/>
    <a:srgbClr val="F7941E"/>
    <a:srgbClr val="F8931E"/>
    <a:srgbClr val="013C80"/>
    <a:srgbClr val="C58F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88" autoAdjust="0"/>
    <p:restoredTop sz="86342" autoAdjust="0"/>
  </p:normalViewPr>
  <p:slideViewPr>
    <p:cSldViewPr snapToGrid="0" snapToObjects="1">
      <p:cViewPr varScale="1">
        <p:scale>
          <a:sx n="90" d="100"/>
          <a:sy n="90" d="100"/>
        </p:scale>
        <p:origin x="141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62" d="100"/>
          <a:sy n="62" d="100"/>
        </p:scale>
        <p:origin x="-3278" y="-82"/>
      </p:cViewPr>
      <p:guideLst>
        <p:guide orient="horz" pos="3157"/>
        <p:guide pos="217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85559" cy="501411"/>
          </a:xfrm>
          <a:prstGeom prst="rect">
            <a:avLst/>
          </a:prstGeom>
        </p:spPr>
        <p:txBody>
          <a:bodyPr vert="horz" lIns="91418" tIns="45708" rIns="91418" bIns="45708" rtlCol="0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902598" y="2"/>
            <a:ext cx="2985559" cy="501411"/>
          </a:xfrm>
          <a:prstGeom prst="rect">
            <a:avLst/>
          </a:prstGeom>
        </p:spPr>
        <p:txBody>
          <a:bodyPr vert="horz" lIns="91418" tIns="45708" rIns="91418" bIns="45708" rtlCol="0"/>
          <a:lstStyle>
            <a:lvl1pPr algn="r">
              <a:defRPr sz="1200"/>
            </a:lvl1pPr>
          </a:lstStyle>
          <a:p>
            <a:pPr>
              <a:defRPr/>
            </a:pPr>
            <a:fld id="{A03856B7-8DF9-427A-8BDF-9F94697C6E5F}" type="datetimeFigureOut">
              <a:rPr lang="fr-FR"/>
              <a:pPr>
                <a:defRPr/>
              </a:pPr>
              <a:t>25/06/2020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518899"/>
            <a:ext cx="2985559" cy="501411"/>
          </a:xfrm>
          <a:prstGeom prst="rect">
            <a:avLst/>
          </a:prstGeom>
        </p:spPr>
        <p:txBody>
          <a:bodyPr vert="horz" lIns="91418" tIns="45708" rIns="91418" bIns="45708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902598" y="9518899"/>
            <a:ext cx="2985559" cy="501411"/>
          </a:xfrm>
          <a:prstGeom prst="rect">
            <a:avLst/>
          </a:prstGeom>
        </p:spPr>
        <p:txBody>
          <a:bodyPr vert="horz" lIns="91418" tIns="45708" rIns="91418" bIns="45708" rtlCol="0" anchor="b"/>
          <a:lstStyle>
            <a:lvl1pPr algn="r">
              <a:defRPr sz="1200"/>
            </a:lvl1pPr>
          </a:lstStyle>
          <a:p>
            <a:pPr>
              <a:defRPr/>
            </a:pPr>
            <a:fld id="{612CA442-AC6F-416E-9F12-A3647F1B71D1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353994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85559" cy="501411"/>
          </a:xfrm>
          <a:prstGeom prst="rect">
            <a:avLst/>
          </a:prstGeom>
        </p:spPr>
        <p:txBody>
          <a:bodyPr vert="horz" lIns="91418" tIns="45708" rIns="91418" bIns="45708" rtlCol="0"/>
          <a:lstStyle>
            <a:lvl1pPr algn="l">
              <a:defRPr sz="12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02598" y="2"/>
            <a:ext cx="2985559" cy="501411"/>
          </a:xfrm>
          <a:prstGeom prst="rect">
            <a:avLst/>
          </a:prstGeom>
        </p:spPr>
        <p:txBody>
          <a:bodyPr vert="horz" wrap="square" lIns="91418" tIns="45708" rIns="91418" bIns="45708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434D1C6-27E7-48DC-859B-92E50854A5AA}" type="datetimeFigureOut">
              <a:rPr lang="fr-FR"/>
              <a:pPr>
                <a:defRPr/>
              </a:pPr>
              <a:t>25/06/2020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10150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8" tIns="45708" rIns="91418" bIns="45708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8975" y="4761030"/>
            <a:ext cx="5511800" cy="4509534"/>
          </a:xfrm>
          <a:prstGeom prst="rect">
            <a:avLst/>
          </a:prstGeom>
        </p:spPr>
        <p:txBody>
          <a:bodyPr vert="horz" wrap="square" lIns="91418" tIns="45708" rIns="91418" bIns="457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518899"/>
            <a:ext cx="2985559" cy="501411"/>
          </a:xfrm>
          <a:prstGeom prst="rect">
            <a:avLst/>
          </a:prstGeom>
        </p:spPr>
        <p:txBody>
          <a:bodyPr vert="horz" lIns="91418" tIns="45708" rIns="91418" bIns="45708" rtlCol="0" anchor="b"/>
          <a:lstStyle>
            <a:lvl1pPr algn="l">
              <a:defRPr sz="12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02598" y="9518899"/>
            <a:ext cx="2985559" cy="501411"/>
          </a:xfrm>
          <a:prstGeom prst="rect">
            <a:avLst/>
          </a:prstGeom>
        </p:spPr>
        <p:txBody>
          <a:bodyPr vert="horz" wrap="square" lIns="91418" tIns="45708" rIns="91418" bIns="4570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3B19CF0-8D21-48A8-B188-60B237CE74C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44667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fr-FR" dirty="0"/>
          </a:p>
        </p:txBody>
      </p:sp>
      <p:sp>
        <p:nvSpPr>
          <p:cNvPr id="3994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69DAAFE-DC96-4B16-981F-BD4AE65B9050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85800" y="3836709"/>
            <a:ext cx="7772400" cy="109365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200">
                <a:solidFill>
                  <a:srgbClr val="F8931E"/>
                </a:solidFill>
                <a:latin typeface="Century Gothic"/>
                <a:cs typeface="Century Gothic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  <a:endParaRPr lang="fr-FR" dirty="0"/>
          </a:p>
        </p:txBody>
      </p:sp>
      <p:sp>
        <p:nvSpPr>
          <p:cNvPr id="7" name="Titre 1"/>
          <p:cNvSpPr>
            <a:spLocks noGrp="1"/>
          </p:cNvSpPr>
          <p:nvPr>
            <p:ph type="ctrTitle"/>
          </p:nvPr>
        </p:nvSpPr>
        <p:spPr>
          <a:xfrm>
            <a:off x="685800" y="1846646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0080A9"/>
                </a:solidFill>
                <a:latin typeface="Century Gothic"/>
                <a:cs typeface="Century Gothic"/>
              </a:defRPr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latin typeface="Century Gothic" pitchFamily="34" charset="0"/>
                <a:ea typeface="ヒラギノ角ゴ Pro W3" pitchFamily="-84" charset="-128"/>
              </a:defRPr>
            </a:lvl1pPr>
          </a:lstStyle>
          <a:p>
            <a:pPr>
              <a:defRPr/>
            </a:pPr>
            <a:fld id="{B644FB92-5AB3-4EAC-BA36-FB1BB2643C59}" type="datetime1">
              <a:rPr lang="fr-FR" smtClean="0"/>
              <a:pPr>
                <a:defRPr/>
              </a:pPr>
              <a:t>25/06/2020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Présentation FAEP aux communes</a:t>
            </a:r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DC227B-3846-4121-9A65-7060DFDB02D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ChangeArrowheads="1"/>
          </p:cNvSpPr>
          <p:nvPr userDrawn="1"/>
        </p:nvSpPr>
        <p:spPr bwMode="auto">
          <a:xfrm>
            <a:off x="6682413" y="104775"/>
            <a:ext cx="23647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fr-FR" sz="1400" b="1" dirty="0">
                <a:solidFill>
                  <a:srgbClr val="0080A9"/>
                </a:solidFill>
                <a:latin typeface="Century Gothic" pitchFamily="34" charset="0"/>
              </a:rPr>
              <a:t>CENTRALES VILLAGEOISES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/>
              <a:t>Cliquez pour modifier le style du titre</a:t>
            </a:r>
            <a:endParaRPr lang="fr-FR" dirty="0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1840691"/>
            <a:ext cx="5486400" cy="2886884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latin typeface="Century Gothic" pitchFamily="34" charset="0"/>
                <a:ea typeface="ヒラギノ角ゴ Pro W3" pitchFamily="-84" charset="-128"/>
              </a:defRPr>
            </a:lvl1pPr>
          </a:lstStyle>
          <a:p>
            <a:pPr>
              <a:defRPr/>
            </a:pPr>
            <a:fld id="{4F47BA9A-8FDA-4E0E-8D7F-2519B630CFB1}" type="datetime1">
              <a:rPr lang="fr-FR" smtClean="0"/>
              <a:pPr>
                <a:defRPr/>
              </a:pPr>
              <a:t>25/06/2020</a:t>
            </a:fld>
            <a:endParaRPr lang="fr-FR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Présentation FAEP aux communes</a:t>
            </a:r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1D2189-1157-4F72-AEE1-82C8FB388DA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5187950" y="2487613"/>
            <a:ext cx="3276600" cy="2606675"/>
          </a:xfrm>
          <a:prstGeom prst="rect">
            <a:avLst/>
          </a:prstGeom>
          <a:solidFill>
            <a:srgbClr val="F8931E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>
                <a:solidFill>
                  <a:srgbClr val="FFFFFF"/>
                </a:solidFill>
                <a:latin typeface="Arial" panose="020B0604020202020204" pitchFamily="34" charset="0"/>
                <a:ea typeface="ヒラギノ角ゴ Pro W3" pitchFamily="-84" charset="-128"/>
                <a:cs typeface="Arial" panose="020B0604020202020204" pitchFamily="34" charset="0"/>
              </a:rPr>
              <a:t>Ajouter texte </a:t>
            </a:r>
            <a:br>
              <a:rPr lang="fr-FR">
                <a:solidFill>
                  <a:srgbClr val="FFFFFF"/>
                </a:solidFill>
                <a:latin typeface="Arial" panose="020B0604020202020204" pitchFamily="34" charset="0"/>
                <a:ea typeface="ヒラギノ角ゴ Pro W3" pitchFamily="-84" charset="-128"/>
                <a:cs typeface="Arial" panose="020B0604020202020204" pitchFamily="34" charset="0"/>
              </a:rPr>
            </a:br>
            <a:r>
              <a:rPr lang="fr-FR">
                <a:solidFill>
                  <a:srgbClr val="FFFFFF"/>
                </a:solidFill>
                <a:latin typeface="Arial" panose="020B0604020202020204" pitchFamily="34" charset="0"/>
                <a:ea typeface="ヒラギノ角ゴ Pro W3" pitchFamily="-84" charset="-128"/>
                <a:cs typeface="Arial" panose="020B0604020202020204" pitchFamily="34" charset="0"/>
              </a:rPr>
              <a:t>ou insérer image</a:t>
            </a:r>
          </a:p>
        </p:txBody>
      </p:sp>
      <p:sp>
        <p:nvSpPr>
          <p:cNvPr id="5" name="Rectangle 7"/>
          <p:cNvSpPr>
            <a:spLocks noChangeArrowheads="1"/>
          </p:cNvSpPr>
          <p:nvPr userDrawn="1"/>
        </p:nvSpPr>
        <p:spPr bwMode="auto">
          <a:xfrm>
            <a:off x="6682413" y="104775"/>
            <a:ext cx="23647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fr-FR" sz="1400" b="1" dirty="0">
                <a:solidFill>
                  <a:srgbClr val="013C80"/>
                </a:solidFill>
                <a:latin typeface="Century Gothic" pitchFamily="34" charset="0"/>
              </a:rPr>
              <a:t>CENTRALES VILLAGEOISES</a:t>
            </a:r>
          </a:p>
        </p:txBody>
      </p:sp>
      <p:sp>
        <p:nvSpPr>
          <p:cNvPr id="10" name="Sous-titre 2"/>
          <p:cNvSpPr>
            <a:spLocks noGrp="1"/>
          </p:cNvSpPr>
          <p:nvPr>
            <p:ph type="subTitle" idx="1"/>
          </p:nvPr>
        </p:nvSpPr>
        <p:spPr>
          <a:xfrm>
            <a:off x="878021" y="2487845"/>
            <a:ext cx="4309795" cy="260616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/>
              <a:t>Cliquez pour modifier le style des sous-titres du masque</a:t>
            </a:r>
            <a:endParaRPr lang="fr-FR" dirty="0"/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latin typeface="Century Gothic" pitchFamily="34" charset="0"/>
                <a:ea typeface="ヒラギノ角ゴ Pro W3" pitchFamily="-84" charset="-128"/>
              </a:defRPr>
            </a:lvl1pPr>
          </a:lstStyle>
          <a:p>
            <a:pPr>
              <a:defRPr/>
            </a:pPr>
            <a:fld id="{C881F264-45FB-4F24-8811-BE2F06F2B681}" type="datetime1">
              <a:rPr lang="fr-FR" smtClean="0"/>
              <a:pPr>
                <a:defRPr/>
              </a:pPr>
              <a:t>25/06/2020</a:t>
            </a:fld>
            <a:endParaRPr lang="fr-FR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Présentation FAEP aux communes</a:t>
            </a:r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1E7A7F-146D-4959-AE5E-749F37048A7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5073650" y="2298700"/>
            <a:ext cx="3276600" cy="3273425"/>
          </a:xfrm>
          <a:prstGeom prst="rect">
            <a:avLst/>
          </a:prstGeom>
          <a:solidFill>
            <a:srgbClr val="F8931E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>
                <a:solidFill>
                  <a:srgbClr val="FFFFFF"/>
                </a:solidFill>
                <a:latin typeface="Century Gothic" pitchFamily="34" charset="0"/>
                <a:ea typeface="ヒラギノ角ゴ Pro W3" pitchFamily="-84" charset="-128"/>
              </a:rPr>
              <a:t>Ajouter texte </a:t>
            </a:r>
            <a:br>
              <a:rPr lang="fr-FR">
                <a:solidFill>
                  <a:srgbClr val="FFFFFF"/>
                </a:solidFill>
                <a:latin typeface="Century Gothic" pitchFamily="34" charset="0"/>
                <a:ea typeface="ヒラギノ角ゴ Pro W3" pitchFamily="-84" charset="-128"/>
              </a:rPr>
            </a:br>
            <a:r>
              <a:rPr lang="fr-FR">
                <a:solidFill>
                  <a:srgbClr val="FFFFFF"/>
                </a:solidFill>
                <a:latin typeface="Century Gothic" pitchFamily="34" charset="0"/>
                <a:ea typeface="ヒラギノ角ゴ Pro W3" pitchFamily="-84" charset="-128"/>
              </a:rPr>
              <a:t>ou insérer image</a:t>
            </a:r>
          </a:p>
        </p:txBody>
      </p:sp>
      <p:graphicFrame>
        <p:nvGraphicFramePr>
          <p:cNvPr id="7" name="Graphique 6"/>
          <p:cNvGraphicFramePr>
            <a:graphicFrameLocks/>
          </p:cNvGraphicFramePr>
          <p:nvPr/>
        </p:nvGraphicFramePr>
        <p:xfrm>
          <a:off x="900113" y="3275013"/>
          <a:ext cx="3995737" cy="269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55" r:id="rId3" imgW="3992550" imgH="2700305" progId="Excel.Sheet.8">
                  <p:embed/>
                </p:oleObj>
              </mc:Choice>
              <mc:Fallback>
                <p:oleObj r:id="rId3" imgW="3992550" imgH="2700305" progId="Excel.Sheet.8">
                  <p:embed/>
                  <p:pic>
                    <p:nvPicPr>
                      <p:cNvPr id="0" name="Graphique 6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3275013"/>
                        <a:ext cx="3995737" cy="269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6682413" y="104775"/>
            <a:ext cx="23647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fr-FR" sz="1400" b="1" dirty="0">
                <a:solidFill>
                  <a:srgbClr val="0080A9"/>
                </a:solidFill>
                <a:latin typeface="Century Gothic" pitchFamily="34" charset="0"/>
              </a:rPr>
              <a:t>CENTRALES VILLAGEOISES</a:t>
            </a:r>
          </a:p>
        </p:txBody>
      </p:sp>
      <p:sp>
        <p:nvSpPr>
          <p:cNvPr id="18" name="Sous-titre 2"/>
          <p:cNvSpPr>
            <a:spLocks noGrp="1"/>
          </p:cNvSpPr>
          <p:nvPr>
            <p:ph type="subTitle" idx="1"/>
          </p:nvPr>
        </p:nvSpPr>
        <p:spPr>
          <a:xfrm>
            <a:off x="889000" y="2298700"/>
            <a:ext cx="4006850" cy="17526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pour modifier le style des sous-titres du masque</a:t>
            </a:r>
            <a:endParaRPr lang="fr-FR" dirty="0"/>
          </a:p>
        </p:txBody>
      </p:sp>
      <p:sp>
        <p:nvSpPr>
          <p:cNvPr id="9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latin typeface="Century Gothic" pitchFamily="34" charset="0"/>
                <a:ea typeface="ヒラギノ角ゴ Pro W3" pitchFamily="-84" charset="-128"/>
              </a:defRPr>
            </a:lvl1pPr>
          </a:lstStyle>
          <a:p>
            <a:pPr>
              <a:defRPr/>
            </a:pPr>
            <a:fld id="{559B72DF-0BFF-4F67-B51F-21914A8E56DD}" type="datetime1">
              <a:rPr lang="fr-FR" smtClean="0"/>
              <a:pPr>
                <a:defRPr/>
              </a:pPr>
              <a:t>25/06/2020</a:t>
            </a:fld>
            <a:endParaRPr lang="fr-FR"/>
          </a:p>
        </p:txBody>
      </p:sp>
      <p:sp>
        <p:nvSpPr>
          <p:cNvPr id="10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Présentation FAEP aux communes</a:t>
            </a:r>
          </a:p>
        </p:txBody>
      </p:sp>
      <p:sp>
        <p:nvSpPr>
          <p:cNvPr id="11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2DACE-D353-4F7A-A734-A7DB8D659B5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 userDrawn="1"/>
        </p:nvSpPr>
        <p:spPr bwMode="auto">
          <a:xfrm>
            <a:off x="6682413" y="104775"/>
            <a:ext cx="23647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fr-FR" sz="1400" b="1" dirty="0">
                <a:solidFill>
                  <a:srgbClr val="0080A9"/>
                </a:solidFill>
                <a:latin typeface="Century Gothic" pitchFamily="34" charset="0"/>
              </a:rPr>
              <a:t>CENTRALES VILLAGEOISES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960551"/>
            <a:ext cx="8229600" cy="757890"/>
          </a:xfrm>
          <a:prstGeom prst="rect">
            <a:avLst/>
          </a:prstGeom>
        </p:spPr>
        <p:txBody>
          <a:bodyPr/>
          <a:lstStyle>
            <a:lvl1pPr>
              <a:defRPr sz="3200" b="1">
                <a:solidFill>
                  <a:srgbClr val="0080A9"/>
                </a:solidFill>
                <a:latin typeface="Century Gothic"/>
                <a:cs typeface="Century Gothic"/>
              </a:defRPr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54924"/>
            <a:ext cx="8229600" cy="4171239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latin typeface="Century Gothic" pitchFamily="34" charset="0"/>
                <a:ea typeface="ヒラギノ角ゴ Pro W3" pitchFamily="-84" charset="-128"/>
              </a:defRPr>
            </a:lvl1pPr>
          </a:lstStyle>
          <a:p>
            <a:pPr>
              <a:defRPr/>
            </a:pPr>
            <a:fld id="{3D635398-CFCE-4E2E-8E22-F67A5A74E514}" type="datetime1">
              <a:rPr lang="fr-FR" smtClean="0"/>
              <a:pPr>
                <a:defRPr/>
              </a:pPr>
              <a:t>25/06/2020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Présentation FAEP aux communes</a:t>
            </a: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57AC9-9B35-4502-959F-75AA3A857C5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 userDrawn="1"/>
        </p:nvSpPr>
        <p:spPr bwMode="auto">
          <a:xfrm>
            <a:off x="6682413" y="104775"/>
            <a:ext cx="23647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fr-FR" sz="1400" b="1" dirty="0">
                <a:solidFill>
                  <a:srgbClr val="0080A9"/>
                </a:solidFill>
                <a:latin typeface="Century Gothic" pitchFamily="34" charset="0"/>
              </a:rPr>
              <a:t>CENTRALES VILLAGEOISES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latin typeface="Century Gothic"/>
                <a:cs typeface="Century Gothic"/>
              </a:defRPr>
            </a:lvl1pPr>
          </a:lstStyle>
          <a:p>
            <a:r>
              <a:rPr lang="fr-FR"/>
              <a:t>Cliquez pour modifier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Century Gothic"/>
                <a:cs typeface="Century Gothic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latin typeface="Century Gothic" pitchFamily="34" charset="0"/>
                <a:ea typeface="ヒラギノ角ゴ Pro W3" pitchFamily="-84" charset="-128"/>
              </a:defRPr>
            </a:lvl1pPr>
          </a:lstStyle>
          <a:p>
            <a:pPr>
              <a:defRPr/>
            </a:pPr>
            <a:fld id="{E79E726A-F417-489A-A7E9-87D1BAC5D7C4}" type="datetime1">
              <a:rPr lang="fr-FR" smtClean="0"/>
              <a:pPr>
                <a:defRPr/>
              </a:pPr>
              <a:t>25/06/2020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Présentation FAEP aux communes</a:t>
            </a: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B12ED2-42BE-4A9C-8894-B72F2A1B13D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ChangeArrowheads="1"/>
          </p:cNvSpPr>
          <p:nvPr userDrawn="1"/>
        </p:nvSpPr>
        <p:spPr bwMode="auto">
          <a:xfrm>
            <a:off x="6682413" y="104775"/>
            <a:ext cx="23647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fr-FR" sz="1400" b="1" dirty="0">
                <a:solidFill>
                  <a:srgbClr val="0080A9"/>
                </a:solidFill>
                <a:latin typeface="Century Gothic" pitchFamily="34" charset="0"/>
              </a:rPr>
              <a:t>CENTRALES VILLAGEOISES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4732" y="108886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lang="fr-FR" sz="3200" b="1" kern="1200" dirty="0">
                <a:solidFill>
                  <a:srgbClr val="0080A9"/>
                </a:solidFill>
                <a:latin typeface="Century Gothic"/>
                <a:ea typeface="ヒラギノ角ゴ Pro W3" charset="0"/>
                <a:cs typeface="Century Gothic"/>
              </a:defRPr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2231868"/>
            <a:ext cx="4038600" cy="3894295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2231868"/>
            <a:ext cx="4038600" cy="3894295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latin typeface="Century Gothic" pitchFamily="34" charset="0"/>
                <a:ea typeface="ヒラギノ角ゴ Pro W3" pitchFamily="-84" charset="-128"/>
              </a:defRPr>
            </a:lvl1pPr>
          </a:lstStyle>
          <a:p>
            <a:pPr>
              <a:defRPr/>
            </a:pPr>
            <a:fld id="{415B4EAA-C87C-44C6-9030-A23B2F2E3CAC}" type="datetime1">
              <a:rPr lang="fr-FR" smtClean="0"/>
              <a:pPr>
                <a:defRPr/>
              </a:pPr>
              <a:t>25/06/2020</a:t>
            </a:fld>
            <a:endParaRPr lang="fr-FR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Présentation FAEP aux communes</a:t>
            </a:r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88DE5C-284B-4023-8C79-5CCA19699B9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>
            <a:spLocks noChangeArrowheads="1"/>
          </p:cNvSpPr>
          <p:nvPr userDrawn="1"/>
        </p:nvSpPr>
        <p:spPr bwMode="auto">
          <a:xfrm>
            <a:off x="6682413" y="104775"/>
            <a:ext cx="23647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fr-FR" sz="1400" b="1" dirty="0">
                <a:solidFill>
                  <a:srgbClr val="0080A9"/>
                </a:solidFill>
                <a:latin typeface="Century Gothic" pitchFamily="34" charset="0"/>
              </a:rPr>
              <a:t>CENTRALES VILLAGEOISES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837793"/>
            <a:ext cx="8229600" cy="1433630"/>
          </a:xfrm>
          <a:prstGeom prst="rect">
            <a:avLst/>
          </a:prstGeom>
          <a:solidFill>
            <a:srgbClr val="F8931E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latin typeface="Century Gothic" pitchFamily="34" charset="0"/>
                <a:ea typeface="ヒラギノ角ゴ Pro W3" pitchFamily="-84" charset="-128"/>
              </a:defRPr>
            </a:lvl1pPr>
          </a:lstStyle>
          <a:p>
            <a:pPr>
              <a:defRPr/>
            </a:pPr>
            <a:fld id="{105562B8-9EB9-4F64-B91F-1E8CDA2EF79B}" type="datetime1">
              <a:rPr lang="fr-FR" smtClean="0"/>
              <a:pPr>
                <a:defRPr/>
              </a:pPr>
              <a:t>25/06/2020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Présentation FAEP aux communes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E8BF93-7D44-4D49-BB13-07C3E212325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 userDrawn="1"/>
        </p:nvSpPr>
        <p:spPr bwMode="auto">
          <a:xfrm>
            <a:off x="6682413" y="104775"/>
            <a:ext cx="23647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fr-FR" sz="1400" b="1" dirty="0">
                <a:solidFill>
                  <a:srgbClr val="0080A9"/>
                </a:solidFill>
                <a:latin typeface="Century Gothic" pitchFamily="34" charset="0"/>
              </a:rPr>
              <a:t>CENTRALES VILLAGEOISES</a:t>
            </a:r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latin typeface="Century Gothic" pitchFamily="34" charset="0"/>
                <a:ea typeface="ヒラギノ角ゴ Pro W3" pitchFamily="-84" charset="-128"/>
              </a:defRPr>
            </a:lvl1pPr>
          </a:lstStyle>
          <a:p>
            <a:pPr>
              <a:defRPr/>
            </a:pPr>
            <a:fld id="{1ABDB79C-9D36-4E3C-80D9-E898400D2DED}" type="datetime1">
              <a:rPr lang="fr-FR" smtClean="0"/>
              <a:pPr>
                <a:defRPr/>
              </a:pPr>
              <a:t>25/06/2020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Présentation FAEP aux communes</a:t>
            </a: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BE1125-6993-4901-93F3-24F5492A37D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ChangeArrowheads="1"/>
          </p:cNvSpPr>
          <p:nvPr userDrawn="1"/>
        </p:nvSpPr>
        <p:spPr bwMode="auto">
          <a:xfrm>
            <a:off x="6682413" y="104775"/>
            <a:ext cx="23647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fr-FR" sz="1400" b="1" dirty="0">
                <a:solidFill>
                  <a:srgbClr val="0080A9"/>
                </a:solidFill>
                <a:latin typeface="Century Gothic" pitchFamily="34" charset="0"/>
              </a:rPr>
              <a:t>CENTRALES VILLAGEOISES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308538"/>
            <a:ext cx="3008313" cy="1257175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1308538"/>
            <a:ext cx="5111750" cy="4817625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2565713"/>
            <a:ext cx="3008313" cy="35604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latin typeface="Century Gothic" pitchFamily="34" charset="0"/>
                <a:ea typeface="ヒラギノ角ゴ Pro W3" pitchFamily="-84" charset="-128"/>
              </a:defRPr>
            </a:lvl1pPr>
          </a:lstStyle>
          <a:p>
            <a:pPr>
              <a:defRPr/>
            </a:pPr>
            <a:fld id="{D6DA43C7-6F04-482B-BF83-097AC3E1F17C}" type="datetime1">
              <a:rPr lang="fr-FR" smtClean="0"/>
              <a:pPr>
                <a:defRPr/>
              </a:pPr>
              <a:t>25/06/2020</a:t>
            </a:fld>
            <a:endParaRPr lang="fr-FR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Présentation FAEP aux communes</a:t>
            </a:r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AB13E7-1C16-4C60-8049-4F22BE27A4F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entury Gothic"/>
                <a:ea typeface="+mn-ea"/>
                <a:cs typeface="Century Gothic"/>
              </a:defRPr>
            </a:lvl1pPr>
          </a:lstStyle>
          <a:p>
            <a:pPr>
              <a:defRPr/>
            </a:pPr>
            <a:fld id="{BF08F404-E3AB-4008-9A75-AB114321F6DC}" type="datetime1">
              <a:rPr lang="fr-FR" smtClean="0"/>
              <a:pPr>
                <a:defRPr/>
              </a:pPr>
              <a:t>25/06/2020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entury Gothic"/>
                <a:ea typeface="+mn-ea"/>
                <a:cs typeface="Century Gothic"/>
              </a:defRPr>
            </a:lvl1pPr>
          </a:lstStyle>
          <a:p>
            <a:pPr>
              <a:defRPr/>
            </a:pPr>
            <a:r>
              <a:rPr lang="fr-FR"/>
              <a:t>Présentation FAEP aux communes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F7341CCD-4C2B-4C9B-BF17-5740AA46E71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9" r:id="rId1"/>
    <p:sldLayoutId id="2147484050" r:id="rId2"/>
    <p:sldLayoutId id="2147484051" r:id="rId3"/>
    <p:sldLayoutId id="2147484052" r:id="rId4"/>
    <p:sldLayoutId id="2147484053" r:id="rId5"/>
    <p:sldLayoutId id="2147484054" r:id="rId6"/>
    <p:sldLayoutId id="2147484055" r:id="rId7"/>
    <p:sldLayoutId id="2147484056" r:id="rId8"/>
    <p:sldLayoutId id="2147484057" r:id="rId9"/>
    <p:sldLayoutId id="2147484058" r:id="rId10"/>
  </p:sldLayoutIdLst>
  <p:hf hd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charset="0"/>
          <a:cs typeface="ヒラギノ角ゴ Pro W3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04952" y="4139652"/>
            <a:ext cx="6321974" cy="1093653"/>
          </a:xfrm>
        </p:spPr>
        <p:txBody>
          <a:bodyPr/>
          <a:lstStyle/>
          <a:p>
            <a:pPr algn="l"/>
            <a:r>
              <a:rPr lang="fr-FR" dirty="0"/>
              <a:t>Présentation du défi DÉCLICS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2471596" y="5539477"/>
            <a:ext cx="39563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/>
              <a:t>NOM Prénom</a:t>
            </a:r>
          </a:p>
        </p:txBody>
      </p:sp>
      <p:sp>
        <p:nvSpPr>
          <p:cNvPr id="6" name="Titr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Centrales Villageoises de..</a:t>
            </a:r>
          </a:p>
        </p:txBody>
      </p:sp>
      <p:sp>
        <p:nvSpPr>
          <p:cNvPr id="7" name="Rectangle 6"/>
          <p:cNvSpPr/>
          <p:nvPr/>
        </p:nvSpPr>
        <p:spPr>
          <a:xfrm>
            <a:off x="204952" y="204952"/>
            <a:ext cx="1939158" cy="1277007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0080A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LOGO</a:t>
            </a:r>
          </a:p>
        </p:txBody>
      </p:sp>
      <p:pic>
        <p:nvPicPr>
          <p:cNvPr id="4" name="Image 3" descr="Une image contenant signe, table&#10;&#10;Description générée automatiquement">
            <a:extLst>
              <a:ext uri="{FF2B5EF4-FFF2-40B4-BE49-F238E27FC236}">
                <a16:creationId xmlns:a16="http://schemas.microsoft.com/office/drawing/2014/main" id="{7EC5D660-4152-4083-9D8F-32E8B93BE2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5037" y="2718348"/>
            <a:ext cx="2684011" cy="346275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16768"/>
            <a:ext cx="8458200" cy="4307306"/>
          </a:xfrm>
        </p:spPr>
        <p:txBody>
          <a:bodyPr/>
          <a:lstStyle/>
          <a:p>
            <a:r>
              <a:rPr lang="fr-FR" sz="2000" dirty="0">
                <a:latin typeface="Arial" pitchFamily="34" charset="0"/>
                <a:cs typeface="Arial" pitchFamily="34" charset="0"/>
              </a:rPr>
              <a:t>Sensibiliser les habitants du territoire aux économies d'énergie, d’eau, de déchets : vous encouragez vos concitoyens aux bonnes pratiques de façon ludique et conviviale</a:t>
            </a:r>
          </a:p>
          <a:p>
            <a:r>
              <a:rPr lang="fr-FR" sz="2000" dirty="0">
                <a:latin typeface="Arial" pitchFamily="34" charset="0"/>
                <a:cs typeface="Arial" pitchFamily="34" charset="0"/>
              </a:rPr>
              <a:t>Etre moteur de la politique environnementale locale : TEPCV, PCAET</a:t>
            </a:r>
          </a:p>
          <a:p>
            <a:r>
              <a:rPr lang="fr-FR" sz="2000" dirty="0">
                <a:latin typeface="Arial" pitchFamily="34" charset="0"/>
                <a:cs typeface="Arial" pitchFamily="34" charset="0"/>
              </a:rPr>
              <a:t>Obtenir rapidement des résultats concrets et chiffrés en termes d’économie d’énergie et de diminution des émissions de GES sur le territoire</a:t>
            </a:r>
          </a:p>
          <a:p>
            <a:r>
              <a:rPr lang="fr-FR" sz="2000" dirty="0">
                <a:latin typeface="Arial" pitchFamily="34" charset="0"/>
                <a:cs typeface="Arial" pitchFamily="34" charset="0"/>
              </a:rPr>
              <a:t>Valoriser le territoire par la communication, les événements qui seront organisés autour de ce projet. Faire partie de l’initiative DÉCLICS amène une image avantageuse du point de vue environnemental</a:t>
            </a:r>
          </a:p>
          <a:p>
            <a:r>
              <a:rPr lang="fr-FR" sz="2000" dirty="0">
                <a:latin typeface="Arial" pitchFamily="34" charset="0"/>
                <a:cs typeface="Arial" pitchFamily="34" charset="0"/>
              </a:rPr>
              <a:t>Présenter le territoire comme un des moteurs de la politique environnementale au niveau local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457AC9-9B35-4502-959F-75AA3A857C52}" type="slidenum">
              <a:rPr lang="fr-FR" smtClean="0"/>
              <a:pPr>
                <a:defRPr/>
              </a:pPr>
              <a:t>10</a:t>
            </a:fld>
            <a:endParaRPr lang="fr-FR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Intérêt pour les communes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Eléments de budget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E8BF93-7D44-4D49-BB13-07C3E2123251}" type="slidenum">
              <a:rPr lang="fr-FR" smtClean="0"/>
              <a:pPr>
                <a:defRPr/>
              </a:pPr>
              <a:t>11</a:t>
            </a:fld>
            <a:endParaRPr lang="fr-F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40832"/>
            <a:ext cx="8458200" cy="4355433"/>
          </a:xfrm>
        </p:spPr>
        <p:txBody>
          <a:bodyPr/>
          <a:lstStyle/>
          <a:p>
            <a:r>
              <a:rPr lang="fr-FR" sz="2000" dirty="0">
                <a:latin typeface="Arial" pitchFamily="34" charset="0"/>
                <a:cs typeface="Arial" pitchFamily="34" charset="0"/>
              </a:rPr>
              <a:t>Assuré par le CLER, avec le soutien de l’association HESPUL, également EIE Rhône-métropole de Lyon, spécialisée dans le développement des énergies renouvelables et de l’efficacité énergétique. </a:t>
            </a:r>
          </a:p>
          <a:p>
            <a:r>
              <a:rPr lang="fr-FR" sz="2000" dirty="0">
                <a:latin typeface="Arial" pitchFamily="34" charset="0"/>
                <a:cs typeface="Arial" pitchFamily="34" charset="0"/>
              </a:rPr>
              <a:t>Support du CLER :</a:t>
            </a:r>
          </a:p>
          <a:p>
            <a:pPr lvl="1"/>
            <a:r>
              <a:rPr lang="fr-FR" sz="2000" dirty="0">
                <a:latin typeface="Arial" pitchFamily="34" charset="0"/>
                <a:cs typeface="Arial" pitchFamily="34" charset="0"/>
              </a:rPr>
              <a:t>Formation des animateurs (rencontres fréquentes en </a:t>
            </a:r>
            <a:r>
              <a:rPr lang="fr-FR" sz="2000" dirty="0" err="1">
                <a:latin typeface="Arial" pitchFamily="34" charset="0"/>
                <a:cs typeface="Arial" pitchFamily="34" charset="0"/>
              </a:rPr>
              <a:t>visio</a:t>
            </a:r>
            <a:r>
              <a:rPr lang="fr-FR" sz="2000" dirty="0">
                <a:latin typeface="Arial" pitchFamily="34" charset="0"/>
                <a:cs typeface="Arial" pitchFamily="34" charset="0"/>
              </a:rPr>
              <a:t> et physique)</a:t>
            </a:r>
          </a:p>
          <a:p>
            <a:pPr lvl="1"/>
            <a:r>
              <a:rPr lang="fr-FR" sz="2000" dirty="0">
                <a:latin typeface="Arial" pitchFamily="34" charset="0"/>
                <a:cs typeface="Arial" pitchFamily="34" charset="0"/>
              </a:rPr>
              <a:t>Plateforme DECLICS : mise à disposition, maintient et évolution</a:t>
            </a:r>
          </a:p>
          <a:p>
            <a:pPr lvl="1"/>
            <a:r>
              <a:rPr lang="fr-FR" sz="2000" dirty="0">
                <a:latin typeface="Arial" pitchFamily="34" charset="0"/>
                <a:cs typeface="Arial" pitchFamily="34" charset="0"/>
              </a:rPr>
              <a:t>Fourniture des supports pédagogiques</a:t>
            </a:r>
          </a:p>
          <a:p>
            <a:pPr lvl="1"/>
            <a:r>
              <a:rPr lang="fr-FR" sz="2000" dirty="0"/>
              <a:t>Mise à disposition de documents de communication</a:t>
            </a:r>
            <a:endParaRPr lang="fr-FR" sz="2000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fr-FR" sz="2000" dirty="0">
                <a:latin typeface="Arial" pitchFamily="34" charset="0"/>
                <a:cs typeface="Arial" pitchFamily="34" charset="0"/>
              </a:rPr>
              <a:t>Support et hotline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457AC9-9B35-4502-959F-75AA3A857C52}" type="slidenum">
              <a:rPr lang="fr-FR" smtClean="0"/>
              <a:pPr>
                <a:defRPr/>
              </a:pPr>
              <a:t>12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 support technique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457AC9-9B35-4502-959F-75AA3A857C52}" type="slidenum">
              <a:rPr lang="fr-FR" smtClean="0"/>
              <a:pPr>
                <a:defRPr/>
              </a:pPr>
              <a:t>13</a:t>
            </a:fld>
            <a:endParaRPr lang="fr-FR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Eléments de coûts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5B1F5DB-4830-40DB-8F31-1DA36D5B89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84B322D1-C9D5-4D90-80B4-8F43BD1BFC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0562" y="1816174"/>
            <a:ext cx="7762875" cy="371475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BE1125-6993-4901-93F3-24F5492A37DD}" type="slidenum">
              <a:rPr lang="fr-FR" smtClean="0"/>
              <a:pPr>
                <a:defRPr/>
              </a:pPr>
              <a:t>14</a:t>
            </a:fld>
            <a:endParaRPr lang="fr-FR"/>
          </a:p>
        </p:txBody>
      </p:sp>
      <p:grpSp>
        <p:nvGrpSpPr>
          <p:cNvPr id="4" name="Groupe 3"/>
          <p:cNvGrpSpPr/>
          <p:nvPr/>
        </p:nvGrpSpPr>
        <p:grpSpPr>
          <a:xfrm>
            <a:off x="110359" y="1633379"/>
            <a:ext cx="8749862" cy="4563524"/>
            <a:chOff x="179512" y="692695"/>
            <a:chExt cx="8712968" cy="4722972"/>
          </a:xfrm>
        </p:grpSpPr>
        <p:sp>
          <p:nvSpPr>
            <p:cNvPr id="5" name="Rectangle 4"/>
            <p:cNvSpPr/>
            <p:nvPr/>
          </p:nvSpPr>
          <p:spPr>
            <a:xfrm>
              <a:off x="3106798" y="692695"/>
              <a:ext cx="4932000" cy="4689699"/>
            </a:xfrm>
            <a:prstGeom prst="rect">
              <a:avLst/>
            </a:prstGeom>
            <a:solidFill>
              <a:srgbClr val="0080A9">
                <a:alpha val="1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6" name="Connecteur droit 5"/>
            <p:cNvCxnSpPr/>
            <p:nvPr/>
          </p:nvCxnSpPr>
          <p:spPr>
            <a:xfrm>
              <a:off x="179512" y="4941168"/>
              <a:ext cx="8694060" cy="0"/>
            </a:xfrm>
            <a:prstGeom prst="line">
              <a:avLst/>
            </a:prstGeom>
            <a:ln w="38100">
              <a:solidFill>
                <a:srgbClr val="F7941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necteur droit 6"/>
            <p:cNvCxnSpPr/>
            <p:nvPr/>
          </p:nvCxnSpPr>
          <p:spPr>
            <a:xfrm>
              <a:off x="179512" y="692696"/>
              <a:ext cx="8712968" cy="0"/>
            </a:xfrm>
            <a:prstGeom prst="line">
              <a:avLst/>
            </a:prstGeom>
            <a:ln w="38100">
              <a:solidFill>
                <a:srgbClr val="F7941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necteur droit 7"/>
            <p:cNvCxnSpPr/>
            <p:nvPr/>
          </p:nvCxnSpPr>
          <p:spPr>
            <a:xfrm>
              <a:off x="1115616" y="692696"/>
              <a:ext cx="0" cy="4553694"/>
            </a:xfrm>
            <a:prstGeom prst="line">
              <a:avLst/>
            </a:prstGeom>
            <a:ln>
              <a:solidFill>
                <a:srgbClr val="F7941E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necteur droit 8"/>
            <p:cNvCxnSpPr/>
            <p:nvPr/>
          </p:nvCxnSpPr>
          <p:spPr>
            <a:xfrm flipH="1">
              <a:off x="2103154" y="692696"/>
              <a:ext cx="2462" cy="4553694"/>
            </a:xfrm>
            <a:prstGeom prst="line">
              <a:avLst/>
            </a:prstGeom>
            <a:ln>
              <a:solidFill>
                <a:srgbClr val="F7941E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necteur droit 9"/>
            <p:cNvCxnSpPr/>
            <p:nvPr/>
          </p:nvCxnSpPr>
          <p:spPr>
            <a:xfrm flipH="1">
              <a:off x="3090692" y="692696"/>
              <a:ext cx="10084" cy="4553694"/>
            </a:xfrm>
            <a:prstGeom prst="line">
              <a:avLst/>
            </a:prstGeom>
            <a:ln>
              <a:solidFill>
                <a:srgbClr val="F7941E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necteur droit 10"/>
            <p:cNvCxnSpPr/>
            <p:nvPr/>
          </p:nvCxnSpPr>
          <p:spPr>
            <a:xfrm>
              <a:off x="4078230" y="692696"/>
              <a:ext cx="0" cy="4553694"/>
            </a:xfrm>
            <a:prstGeom prst="line">
              <a:avLst/>
            </a:prstGeom>
            <a:ln>
              <a:solidFill>
                <a:srgbClr val="F7941E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cteur droit 11"/>
            <p:cNvCxnSpPr/>
            <p:nvPr/>
          </p:nvCxnSpPr>
          <p:spPr>
            <a:xfrm>
              <a:off x="5065768" y="692696"/>
              <a:ext cx="0" cy="4553694"/>
            </a:xfrm>
            <a:prstGeom prst="line">
              <a:avLst/>
            </a:prstGeom>
            <a:ln>
              <a:solidFill>
                <a:srgbClr val="F7941E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12"/>
            <p:cNvCxnSpPr/>
            <p:nvPr/>
          </p:nvCxnSpPr>
          <p:spPr>
            <a:xfrm>
              <a:off x="6053306" y="692696"/>
              <a:ext cx="0" cy="4553694"/>
            </a:xfrm>
            <a:prstGeom prst="line">
              <a:avLst/>
            </a:prstGeom>
            <a:ln>
              <a:solidFill>
                <a:srgbClr val="F7941E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cteur droit 13"/>
            <p:cNvCxnSpPr/>
            <p:nvPr/>
          </p:nvCxnSpPr>
          <p:spPr>
            <a:xfrm flipH="1">
              <a:off x="7040844" y="692696"/>
              <a:ext cx="2" cy="4722971"/>
            </a:xfrm>
            <a:prstGeom prst="line">
              <a:avLst/>
            </a:prstGeom>
            <a:ln>
              <a:solidFill>
                <a:srgbClr val="F7941E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14"/>
            <p:cNvSpPr/>
            <p:nvPr/>
          </p:nvSpPr>
          <p:spPr>
            <a:xfrm>
              <a:off x="179512" y="1446476"/>
              <a:ext cx="1923642" cy="504000"/>
            </a:xfrm>
            <a:prstGeom prst="rect">
              <a:avLst/>
            </a:prstGeom>
            <a:solidFill>
              <a:srgbClr val="0080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fr-FR" sz="1600" dirty="0"/>
                <a:t>Phase de recrutement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79512" y="836712"/>
              <a:ext cx="936104" cy="504000"/>
            </a:xfrm>
            <a:prstGeom prst="rect">
              <a:avLst/>
            </a:prstGeom>
            <a:solidFill>
              <a:srgbClr val="0080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fr-FR" sz="1600" dirty="0"/>
                <a:t>Réunions publiques</a:t>
              </a:r>
            </a:p>
          </p:txBody>
        </p:sp>
        <p:sp>
          <p:nvSpPr>
            <p:cNvPr id="17" name="ZoneTexte 16"/>
            <p:cNvSpPr txBox="1"/>
            <p:nvPr/>
          </p:nvSpPr>
          <p:spPr>
            <a:xfrm>
              <a:off x="179512" y="5074618"/>
              <a:ext cx="86940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solidFill>
                    <a:srgbClr val="0080A9"/>
                  </a:solidFill>
                </a:rPr>
                <a:t>Septembre     Octobre          Novembre      </a:t>
              </a:r>
              <a:r>
                <a:rPr lang="fr-FR" sz="1400" b="1" dirty="0">
                  <a:solidFill>
                    <a:srgbClr val="0080A9"/>
                  </a:solidFill>
                </a:rPr>
                <a:t>Décembre         Janvier           Février              Mars                 Avril              </a:t>
              </a:r>
              <a:r>
                <a:rPr lang="fr-FR" sz="1400" dirty="0">
                  <a:solidFill>
                    <a:srgbClr val="0080A9"/>
                  </a:solidFill>
                </a:rPr>
                <a:t>Mai</a:t>
              </a:r>
            </a:p>
          </p:txBody>
        </p:sp>
        <p:cxnSp>
          <p:nvCxnSpPr>
            <p:cNvPr id="18" name="Connecteur droit 17"/>
            <p:cNvCxnSpPr/>
            <p:nvPr/>
          </p:nvCxnSpPr>
          <p:spPr>
            <a:xfrm>
              <a:off x="8028384" y="692696"/>
              <a:ext cx="0" cy="4553694"/>
            </a:xfrm>
            <a:prstGeom prst="line">
              <a:avLst/>
            </a:prstGeom>
            <a:ln>
              <a:solidFill>
                <a:srgbClr val="F7941E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Rectangle 18"/>
            <p:cNvSpPr/>
            <p:nvPr/>
          </p:nvSpPr>
          <p:spPr>
            <a:xfrm>
              <a:off x="1115616" y="2054119"/>
              <a:ext cx="1980000" cy="504000"/>
            </a:xfrm>
            <a:prstGeom prst="rect">
              <a:avLst/>
            </a:prstGeom>
            <a:solidFill>
              <a:srgbClr val="0080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fr-FR" sz="1600" dirty="0"/>
                <a:t>Constitution des équipes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100776" y="3357048"/>
              <a:ext cx="4932000" cy="504000"/>
            </a:xfrm>
            <a:prstGeom prst="rect">
              <a:avLst/>
            </a:prstGeom>
            <a:solidFill>
              <a:srgbClr val="0080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fr-FR" sz="1600" dirty="0"/>
                <a:t>Relevé des consommations</a:t>
              </a: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2411760" y="4101940"/>
              <a:ext cx="1980000" cy="504000"/>
            </a:xfrm>
            <a:prstGeom prst="rect">
              <a:avLst/>
            </a:prstGeom>
            <a:solidFill>
              <a:srgbClr val="0080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fr-FR" sz="1600" dirty="0"/>
                <a:t>Rencontres à domicile</a:t>
              </a: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5065768" y="4101940"/>
              <a:ext cx="987538" cy="504000"/>
            </a:xfrm>
            <a:prstGeom prst="rect">
              <a:avLst/>
            </a:prstGeom>
            <a:solidFill>
              <a:srgbClr val="0080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fr-FR" sz="1600" dirty="0"/>
                <a:t>Apéro bilan</a:t>
              </a: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7040846" y="4101940"/>
              <a:ext cx="987538" cy="504000"/>
            </a:xfrm>
            <a:prstGeom prst="rect">
              <a:avLst/>
            </a:prstGeom>
            <a:solidFill>
              <a:srgbClr val="0080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fr-FR" sz="1600" dirty="0"/>
                <a:t>Apéro bilan</a:t>
              </a: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8172480" y="4101940"/>
              <a:ext cx="720000" cy="504000"/>
            </a:xfrm>
            <a:prstGeom prst="rect">
              <a:avLst/>
            </a:prstGeom>
            <a:solidFill>
              <a:srgbClr val="0080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fr-FR" sz="1600" dirty="0"/>
                <a:t>Soirée clôture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1635779" y="2717543"/>
              <a:ext cx="1471020" cy="504000"/>
            </a:xfrm>
            <a:prstGeom prst="rect">
              <a:avLst/>
            </a:prstGeom>
            <a:solidFill>
              <a:srgbClr val="0080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fr-FR" sz="1600" dirty="0"/>
                <a:t>Formation des capitaines</a:t>
              </a:r>
            </a:p>
          </p:txBody>
        </p:sp>
      </p:grpSp>
      <p:sp>
        <p:nvSpPr>
          <p:cNvPr id="26" name="Titre 5"/>
          <p:cNvSpPr txBox="1">
            <a:spLocks/>
          </p:cNvSpPr>
          <p:nvPr/>
        </p:nvSpPr>
        <p:spPr>
          <a:xfrm>
            <a:off x="269096" y="765130"/>
            <a:ext cx="8229600" cy="757890"/>
          </a:xfrm>
          <a:prstGeom prst="rect">
            <a:avLst/>
          </a:prstGeom>
        </p:spPr>
        <p:txBody>
          <a:bodyPr/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ヒラギノ角ゴ Pro W3" charset="0"/>
                <a:cs typeface="ヒラギノ角ゴ Pro W3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ヒラギノ角ゴ Pro W3" charset="0"/>
                <a:cs typeface="ヒラギノ角ゴ Pro W3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ヒラギノ角ゴ Pro W3" charset="0"/>
                <a:cs typeface="ヒラギノ角ゴ Pro W3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ヒラギノ角ゴ Pro W3" charset="0"/>
                <a:cs typeface="ヒラギノ角ゴ Pro W3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ヒラギノ角ゴ Pro W3" charset="0"/>
                <a:cs typeface="ヒラギノ角ゴ Pro W3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ヒラギノ角ゴ Pro W3" charset="0"/>
                <a:cs typeface="ヒラギノ角ゴ Pro W3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ヒラギノ角ゴ Pro W3" charset="0"/>
                <a:cs typeface="ヒラギノ角ゴ Pro W3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ヒラギノ角ゴ Pro W3" charset="0"/>
                <a:cs typeface="ヒラギノ角ゴ Pro W3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fr-FR" sz="3200" b="1" dirty="0">
                <a:solidFill>
                  <a:srgbClr val="0080A9"/>
                </a:solidFill>
                <a:latin typeface="Century Gothic"/>
                <a:cs typeface="Century Gothic"/>
              </a:rPr>
              <a:t>Calendrier</a:t>
            </a:r>
          </a:p>
        </p:txBody>
      </p:sp>
    </p:spTree>
    <p:extLst>
      <p:ext uri="{BB962C8B-B14F-4D97-AF65-F5344CB8AC3E}">
        <p14:creationId xmlns:p14="http://schemas.microsoft.com/office/powerpoint/2010/main" val="7459190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r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MERCI POUR VOTRE ATTENTION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E8BF93-7D44-4D49-BB13-07C3E2123251}" type="slidenum">
              <a:rPr lang="fr-FR" smtClean="0"/>
              <a:pPr>
                <a:defRPr/>
              </a:pPr>
              <a:t>15</a:t>
            </a:fld>
            <a:endParaRPr lang="fr-FR"/>
          </a:p>
        </p:txBody>
      </p:sp>
      <p:sp>
        <p:nvSpPr>
          <p:cNvPr id="2" name="Rectangle 1"/>
          <p:cNvSpPr/>
          <p:nvPr/>
        </p:nvSpPr>
        <p:spPr>
          <a:xfrm>
            <a:off x="110341" y="4981903"/>
            <a:ext cx="2128345" cy="1119352"/>
          </a:xfrm>
          <a:prstGeom prst="rect">
            <a:avLst/>
          </a:prstGeom>
          <a:noFill/>
          <a:ln>
            <a:solidFill>
              <a:srgbClr val="F7941E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0080A9"/>
                </a:solidFill>
              </a:rPr>
              <a:t>LOGO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391086" y="4960882"/>
            <a:ext cx="2128345" cy="1119352"/>
          </a:xfrm>
          <a:prstGeom prst="rect">
            <a:avLst/>
          </a:prstGeom>
          <a:noFill/>
          <a:ln>
            <a:solidFill>
              <a:srgbClr val="F7941E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0080A9"/>
                </a:solidFill>
              </a:rPr>
              <a:t>LOGO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661320" y="4960882"/>
            <a:ext cx="2128345" cy="1119352"/>
          </a:xfrm>
          <a:prstGeom prst="rect">
            <a:avLst/>
          </a:prstGeom>
          <a:noFill/>
          <a:ln>
            <a:solidFill>
              <a:srgbClr val="F7941E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0080A9"/>
                </a:solidFill>
              </a:rPr>
              <a:t>LOGO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915790" y="4945117"/>
            <a:ext cx="2128345" cy="1119352"/>
          </a:xfrm>
          <a:prstGeom prst="rect">
            <a:avLst/>
          </a:prstGeom>
          <a:noFill/>
          <a:ln>
            <a:solidFill>
              <a:srgbClr val="F7941E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0080A9"/>
                </a:solidFill>
              </a:rPr>
              <a:t>LOGO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Rappel sur la société locale</a:t>
            </a:r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itchFamily="49" charset="0"/>
              <a:buChar char="o"/>
            </a:pPr>
            <a:r>
              <a:rPr lang="fr-FR" sz="2800" dirty="0">
                <a:latin typeface="Arial" pitchFamily="34" charset="0"/>
                <a:cs typeface="Arial" pitchFamily="34" charset="0"/>
              </a:rPr>
              <a:t>Société citoyenne à capital variable fondée en </a:t>
            </a:r>
            <a:r>
              <a:rPr lang="fr-FR" sz="2800" dirty="0">
                <a:solidFill>
                  <a:srgbClr val="F8931E"/>
                </a:solidFill>
                <a:latin typeface="Arial" pitchFamily="34" charset="0"/>
                <a:cs typeface="Arial" pitchFamily="34" charset="0"/>
              </a:rPr>
              <a:t>xxx  </a:t>
            </a:r>
          </a:p>
          <a:p>
            <a:pPr>
              <a:buFont typeface="Courier New" pitchFamily="49" charset="0"/>
              <a:buChar char="o"/>
            </a:pPr>
            <a:r>
              <a:rPr lang="fr-FR" sz="2800" dirty="0">
                <a:latin typeface="Arial" pitchFamily="34" charset="0"/>
                <a:cs typeface="Arial" pitchFamily="34" charset="0"/>
              </a:rPr>
              <a:t>Modèle des Centrales Villageoises </a:t>
            </a:r>
          </a:p>
          <a:p>
            <a:pPr>
              <a:buFont typeface="Courier New" pitchFamily="49" charset="0"/>
              <a:buChar char="o"/>
            </a:pPr>
            <a:r>
              <a:rPr lang="fr-FR" sz="2800" dirty="0">
                <a:latin typeface="Arial" pitchFamily="34" charset="0"/>
                <a:cs typeface="Arial" pitchFamily="34" charset="0"/>
              </a:rPr>
              <a:t>Ancrage local, lien au territoire</a:t>
            </a:r>
          </a:p>
          <a:p>
            <a:pPr>
              <a:buFont typeface="Courier New" pitchFamily="49" charset="0"/>
              <a:buChar char="o"/>
            </a:pPr>
            <a:r>
              <a:rPr lang="fr-FR" sz="2800" dirty="0">
                <a:latin typeface="Arial" pitchFamily="34" charset="0"/>
                <a:cs typeface="Arial" pitchFamily="34" charset="0"/>
              </a:rPr>
              <a:t>Objectifs :</a:t>
            </a:r>
          </a:p>
          <a:p>
            <a:pPr lvl="1">
              <a:buFont typeface="Wingdings" pitchFamily="2" charset="2"/>
              <a:buChar char="ü"/>
            </a:pPr>
            <a:r>
              <a:rPr lang="fr-FR" dirty="0">
                <a:latin typeface="Arial" pitchFamily="34" charset="0"/>
                <a:cs typeface="Arial" pitchFamily="34" charset="0"/>
              </a:rPr>
              <a:t>Produire des énergies renouvelables</a:t>
            </a:r>
          </a:p>
          <a:p>
            <a:pPr lvl="1">
              <a:buFont typeface="Wingdings" pitchFamily="2" charset="2"/>
              <a:buChar char="ü"/>
            </a:pPr>
            <a:r>
              <a:rPr lang="fr-FR" dirty="0">
                <a:solidFill>
                  <a:srgbClr val="F8931E"/>
                </a:solidFill>
                <a:latin typeface="Arial" pitchFamily="34" charset="0"/>
                <a:cs typeface="Arial" pitchFamily="34" charset="0"/>
              </a:rPr>
              <a:t>Agir pour les économies d’énergie</a:t>
            </a:r>
          </a:p>
          <a:p>
            <a:pPr>
              <a:buFont typeface="Courier New" pitchFamily="49" charset="0"/>
              <a:buChar char="o"/>
            </a:pPr>
            <a:r>
              <a:rPr lang="fr-FR" sz="2800" dirty="0">
                <a:latin typeface="Arial" pitchFamily="34" charset="0"/>
                <a:cs typeface="Arial" pitchFamily="34" charset="0"/>
              </a:rPr>
              <a:t>Fonctionnement coopératif avec des dirigeants bénévoles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E8BF93-7D44-4D49-BB13-07C3E2123251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Pourquoi le défi DÉCLICS?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fr-FR" sz="2200" dirty="0">
                <a:latin typeface="Arial" pitchFamily="34" charset="0"/>
                <a:cs typeface="Arial" pitchFamily="34" charset="0"/>
              </a:rPr>
              <a:t>La sobriété énergétique est complémentaire de l’efficacité énergétique</a:t>
            </a:r>
          </a:p>
          <a:p>
            <a:pPr>
              <a:buFont typeface="+mj-lt"/>
              <a:buAutoNum type="arabicPeriod"/>
            </a:pPr>
            <a:r>
              <a:rPr lang="fr-FR" sz="2200" dirty="0">
                <a:latin typeface="Arial" pitchFamily="34" charset="0"/>
                <a:cs typeface="Arial" pitchFamily="34" charset="0"/>
              </a:rPr>
              <a:t>Le potentiel d’économies est important à l’échelle du territoire</a:t>
            </a:r>
          </a:p>
          <a:p>
            <a:pPr>
              <a:buFont typeface="+mj-lt"/>
              <a:buAutoNum type="arabicPeriod"/>
            </a:pPr>
            <a:r>
              <a:rPr lang="fr-FR" sz="2200" dirty="0">
                <a:latin typeface="Arial" pitchFamily="34" charset="0"/>
                <a:cs typeface="Arial" pitchFamily="34" charset="0"/>
              </a:rPr>
              <a:t>Elle ne nécessite pas d’investissements lourds </a:t>
            </a:r>
            <a:r>
              <a:rPr lang="fr-FR" sz="2200" dirty="0">
                <a:latin typeface="Arial" pitchFamily="34" charset="0"/>
                <a:cs typeface="Arial" pitchFamily="34" charset="0"/>
                <a:sym typeface="Wingdings" pitchFamily="2" charset="2"/>
              </a:rPr>
              <a:t> excellent rapport efficacité/coût</a:t>
            </a:r>
            <a:endParaRPr lang="fr-FR" sz="2200" dirty="0">
              <a:latin typeface="Arial" pitchFamily="34" charset="0"/>
              <a:cs typeface="Arial" pitchFamily="34" charset="0"/>
            </a:endParaRPr>
          </a:p>
          <a:p>
            <a:pPr>
              <a:buFont typeface="+mj-lt"/>
              <a:buAutoNum type="arabicPeriod"/>
            </a:pPr>
            <a:r>
              <a:rPr lang="fr-FR" sz="2200" dirty="0">
                <a:latin typeface="Arial" pitchFamily="34" charset="0"/>
                <a:cs typeface="Arial" pitchFamily="34" charset="0"/>
              </a:rPr>
              <a:t>Elle s’adresse à tous les habitants sans distinction</a:t>
            </a:r>
          </a:p>
          <a:p>
            <a:pPr>
              <a:buFont typeface="+mj-lt"/>
              <a:buAutoNum type="arabicPeriod"/>
            </a:pPr>
            <a:r>
              <a:rPr lang="fr-FR" sz="2200" dirty="0">
                <a:latin typeface="Arial" pitchFamily="34" charset="0"/>
                <a:cs typeface="Arial" pitchFamily="34" charset="0"/>
              </a:rPr>
              <a:t>Elle induit des retombées positives sur d’autres thématiques :</a:t>
            </a:r>
          </a:p>
          <a:p>
            <a:pPr marL="800100" lvl="1" indent="-342900">
              <a:buFont typeface="Wingdings" pitchFamily="2" charset="2"/>
              <a:buChar char="ü"/>
            </a:pPr>
            <a:r>
              <a:rPr lang="fr-FR" sz="2200" dirty="0">
                <a:latin typeface="Arial" pitchFamily="34" charset="0"/>
                <a:cs typeface="Arial" pitchFamily="34" charset="0"/>
              </a:rPr>
              <a:t>Transports et sécurité routière</a:t>
            </a:r>
          </a:p>
          <a:p>
            <a:pPr marL="800100" lvl="1" indent="-342900">
              <a:buFont typeface="Wingdings" pitchFamily="2" charset="2"/>
              <a:buChar char="ü"/>
            </a:pPr>
            <a:r>
              <a:rPr lang="fr-FR" sz="2200" dirty="0">
                <a:latin typeface="Arial" pitchFamily="34" charset="0"/>
                <a:cs typeface="Arial" pitchFamily="34" charset="0"/>
              </a:rPr>
              <a:t>Qualité de l’air</a:t>
            </a:r>
          </a:p>
          <a:p>
            <a:pPr marL="800100" lvl="1" indent="-342900">
              <a:buFont typeface="Wingdings" pitchFamily="2" charset="2"/>
              <a:buChar char="ü"/>
            </a:pPr>
            <a:r>
              <a:rPr lang="fr-FR" sz="2200" dirty="0">
                <a:latin typeface="Arial" pitchFamily="34" charset="0"/>
                <a:cs typeface="Arial" pitchFamily="34" charset="0"/>
              </a:rPr>
              <a:t>Déchets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2200" dirty="0">
                <a:latin typeface="Arial" pitchFamily="34" charset="0"/>
                <a:cs typeface="Arial" pitchFamily="34" charset="0"/>
              </a:rPr>
              <a:t>Elle s’intègre dans le futur PCAET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E8BF93-7D44-4D49-BB13-07C3E2123251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200" b="1" dirty="0">
                <a:latin typeface="Arial" pitchFamily="34" charset="0"/>
                <a:cs typeface="Arial" pitchFamily="34" charset="0"/>
              </a:rPr>
              <a:t>Objectifs </a:t>
            </a:r>
            <a:r>
              <a:rPr lang="fr-FR" sz="2200" dirty="0">
                <a:latin typeface="Arial" pitchFamily="34" charset="0"/>
                <a:cs typeface="Arial" pitchFamily="34" charset="0"/>
              </a:rPr>
              <a:t>:</a:t>
            </a:r>
          </a:p>
          <a:p>
            <a:pPr lvl="1">
              <a:buFont typeface="Courier New" pitchFamily="49" charset="0"/>
              <a:buChar char="o"/>
            </a:pPr>
            <a:r>
              <a:rPr lang="fr-FR" sz="1800" dirty="0">
                <a:latin typeface="Arial" pitchFamily="34" charset="0"/>
                <a:cs typeface="Arial" pitchFamily="34" charset="0"/>
              </a:rPr>
              <a:t>Faire baisser les factures d'énergie </a:t>
            </a:r>
          </a:p>
          <a:p>
            <a:pPr lvl="1">
              <a:buFont typeface="Courier New" pitchFamily="49" charset="0"/>
              <a:buChar char="o"/>
            </a:pPr>
            <a:r>
              <a:rPr lang="fr-FR" sz="1800" dirty="0">
                <a:latin typeface="Arial" pitchFamily="34" charset="0"/>
                <a:cs typeface="Arial" pitchFamily="34" charset="0"/>
              </a:rPr>
              <a:t>Protéger l’environnement et agir pour les générations futures</a:t>
            </a:r>
          </a:p>
          <a:p>
            <a:r>
              <a:rPr lang="fr-FR" sz="2200" b="1" dirty="0">
                <a:latin typeface="Arial" pitchFamily="34" charset="0"/>
                <a:cs typeface="Arial" pitchFamily="34" charset="0"/>
              </a:rPr>
              <a:t>Comment</a:t>
            </a:r>
            <a:r>
              <a:rPr lang="fr-FR" sz="2200" dirty="0">
                <a:latin typeface="Arial" pitchFamily="34" charset="0"/>
                <a:cs typeface="Arial" pitchFamily="34" charset="0"/>
              </a:rPr>
              <a:t> ?</a:t>
            </a:r>
          </a:p>
          <a:p>
            <a:pPr lvl="1"/>
            <a:r>
              <a:rPr lang="fr-FR" sz="1800" dirty="0">
                <a:latin typeface="Arial" pitchFamily="34" charset="0"/>
                <a:cs typeface="Arial" pitchFamily="34" charset="0"/>
              </a:rPr>
              <a:t>En modifiant petit à petit et </a:t>
            </a:r>
            <a:r>
              <a:rPr lang="fr-FR" sz="1800" b="1" dirty="0">
                <a:latin typeface="Arial" pitchFamily="34" charset="0"/>
                <a:cs typeface="Arial" pitchFamily="34" charset="0"/>
              </a:rPr>
              <a:t>de façon ludique et conviviale </a:t>
            </a:r>
            <a:r>
              <a:rPr lang="fr-FR" sz="1800" dirty="0">
                <a:latin typeface="Arial" pitchFamily="34" charset="0"/>
                <a:cs typeface="Arial" pitchFamily="34" charset="0"/>
              </a:rPr>
              <a:t>les habitudes de consommation pour appliquer des astuces et réaliser des économies dans la vie quotidienne</a:t>
            </a:r>
          </a:p>
          <a:p>
            <a:r>
              <a:rPr lang="fr-FR" sz="2200" b="1" dirty="0">
                <a:latin typeface="Arial" pitchFamily="34" charset="0"/>
                <a:cs typeface="Arial" pitchFamily="34" charset="0"/>
              </a:rPr>
              <a:t>Qui</a:t>
            </a:r>
            <a:r>
              <a:rPr lang="fr-FR" sz="2200" dirty="0">
                <a:latin typeface="Arial" pitchFamily="34" charset="0"/>
                <a:cs typeface="Arial" pitchFamily="34" charset="0"/>
              </a:rPr>
              <a:t> ?</a:t>
            </a:r>
          </a:p>
          <a:p>
            <a:pPr lvl="1"/>
            <a:r>
              <a:rPr lang="fr-FR" sz="1800" dirty="0">
                <a:latin typeface="Arial" pitchFamily="34" charset="0"/>
                <a:cs typeface="Arial" pitchFamily="34" charset="0"/>
              </a:rPr>
              <a:t>Tous les habitants, qu’ils soient propriétaires ou locataires</a:t>
            </a:r>
          </a:p>
          <a:p>
            <a:r>
              <a:rPr lang="fr-FR" sz="2200" b="1" dirty="0">
                <a:latin typeface="Arial" pitchFamily="34" charset="0"/>
                <a:cs typeface="Arial" pitchFamily="34" charset="0"/>
              </a:rPr>
              <a:t>Combien</a:t>
            </a:r>
            <a:r>
              <a:rPr lang="fr-FR" sz="2200" dirty="0">
                <a:latin typeface="Arial" pitchFamily="34" charset="0"/>
                <a:cs typeface="Arial" pitchFamily="34" charset="0"/>
              </a:rPr>
              <a:t> ?</a:t>
            </a:r>
          </a:p>
          <a:p>
            <a:pPr lvl="1"/>
            <a:r>
              <a:rPr lang="fr-FR" sz="1800" dirty="0">
                <a:latin typeface="Arial" pitchFamily="34" charset="0"/>
                <a:cs typeface="Arial" pitchFamily="34" charset="0"/>
              </a:rPr>
              <a:t>Réaliser </a:t>
            </a:r>
            <a:r>
              <a:rPr lang="fr-FR" sz="1800" b="1" dirty="0">
                <a:latin typeface="Arial" pitchFamily="34" charset="0"/>
                <a:cs typeface="Arial" pitchFamily="34" charset="0"/>
              </a:rPr>
              <a:t>8% d’économies d’énergie </a:t>
            </a:r>
            <a:r>
              <a:rPr lang="fr-FR" sz="1800" i="1" dirty="0">
                <a:latin typeface="Arial" pitchFamily="34" charset="0"/>
                <a:cs typeface="Arial" pitchFamily="34" charset="0"/>
              </a:rPr>
              <a:t>minimum</a:t>
            </a:r>
            <a:r>
              <a:rPr lang="fr-FR" sz="1800" dirty="0">
                <a:latin typeface="Arial" pitchFamily="34" charset="0"/>
                <a:cs typeface="Arial" pitchFamily="34" charset="0"/>
              </a:rPr>
              <a:t> pendant la période du défi </a:t>
            </a:r>
            <a:r>
              <a:rPr lang="fr-FR" sz="1800" dirty="0">
                <a:latin typeface="Arial" pitchFamily="34" charset="0"/>
                <a:cs typeface="Arial" pitchFamily="34" charset="0"/>
                <a:sym typeface="Wingdings" pitchFamily="2" charset="2"/>
              </a:rPr>
              <a:t></a:t>
            </a:r>
            <a:r>
              <a:rPr lang="fr-FR" sz="1800" dirty="0">
                <a:latin typeface="Arial" pitchFamily="34" charset="0"/>
                <a:cs typeface="Arial" pitchFamily="34" charset="0"/>
              </a:rPr>
              <a:t> c’est d’abord une économie significative pour les participants</a:t>
            </a:r>
            <a:endParaRPr lang="fr-FR" sz="2000" dirty="0">
              <a:latin typeface="Arial" pitchFamily="34" charset="0"/>
              <a:cs typeface="Arial" pitchFamily="34" charset="0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E8BF93-7D44-4D49-BB13-07C3E2123251}" type="slidenum">
              <a:rPr lang="fr-FR" smtClean="0"/>
              <a:pPr>
                <a:defRPr/>
              </a:pPr>
              <a:t>4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En quoi consiste le défi DÉCLICS 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960551"/>
            <a:ext cx="7945820" cy="757890"/>
          </a:xfrm>
        </p:spPr>
        <p:txBody>
          <a:bodyPr/>
          <a:lstStyle/>
          <a:p>
            <a:r>
              <a:rPr lang="fr-FR" dirty="0"/>
              <a:t>Principes – Défi thématique Energie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/>
          <a:p>
            <a:pPr>
              <a:defRPr/>
            </a:pPr>
            <a:fld id="{29E8BF93-7D44-4D49-BB13-07C3E2123251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315309" y="4995261"/>
            <a:ext cx="8087711" cy="1332000"/>
          </a:xfrm>
          <a:prstGeom prst="wedgeRectCallout">
            <a:avLst>
              <a:gd name="adj1" fmla="val -21223"/>
              <a:gd name="adj2" fmla="val 69542"/>
            </a:avLst>
          </a:prstGeom>
          <a:gradFill>
            <a:gsLst>
              <a:gs pos="0">
                <a:srgbClr val="0080A9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/>
              <a:t>Les économies d’énergie doivent être issues </a:t>
            </a:r>
            <a:r>
              <a:rPr lang="fr-FR" sz="2400" b="1" dirty="0"/>
              <a:t>de changements de comportement et non d’investissements importants </a:t>
            </a:r>
            <a:r>
              <a:rPr lang="fr-FR" sz="2400" dirty="0"/>
              <a:t>(isolation, changement de chaudière…)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15310" y="1765737"/>
            <a:ext cx="8087711" cy="1332000"/>
          </a:xfrm>
          <a:prstGeom prst="wedgeRectCallout">
            <a:avLst>
              <a:gd name="adj1" fmla="val -21223"/>
              <a:gd name="adj2" fmla="val 69542"/>
            </a:avLst>
          </a:prstGeom>
          <a:gradFill>
            <a:gsLst>
              <a:gs pos="0">
                <a:srgbClr val="0080A9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/>
              <a:t>Un défi entre familles…pour économiser </a:t>
            </a:r>
            <a:r>
              <a:rPr lang="fr-FR" sz="2400" b="1" dirty="0"/>
              <a:t>8% d’énergie minimum en 5 mois</a:t>
            </a:r>
          </a:p>
          <a:p>
            <a:pPr algn="ctr"/>
            <a:endParaRPr lang="fr-FR" sz="2400" dirty="0"/>
          </a:p>
        </p:txBody>
      </p:sp>
      <p:sp>
        <p:nvSpPr>
          <p:cNvPr id="15" name="Rectangle 14"/>
          <p:cNvSpPr/>
          <p:nvPr/>
        </p:nvSpPr>
        <p:spPr>
          <a:xfrm>
            <a:off x="315310" y="3380499"/>
            <a:ext cx="8087711" cy="1332000"/>
          </a:xfrm>
          <a:prstGeom prst="wedgeRectCallout">
            <a:avLst>
              <a:gd name="adj1" fmla="val -21223"/>
              <a:gd name="adj2" fmla="val 69542"/>
            </a:avLst>
          </a:prstGeom>
          <a:gradFill>
            <a:gsLst>
              <a:gs pos="0">
                <a:srgbClr val="0080A9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/>
              <a:t>Concours officiel </a:t>
            </a:r>
            <a:r>
              <a:rPr lang="fr-FR" sz="2400" b="1" dirty="0"/>
              <a:t>du 1er décembre au 30 avril</a:t>
            </a:r>
            <a:endParaRPr lang="fr-FR" sz="2400" dirty="0"/>
          </a:p>
          <a:p>
            <a:pPr algn="ctr"/>
            <a:endParaRPr lang="fr-FR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960551"/>
            <a:ext cx="8229600" cy="757890"/>
          </a:xfrm>
        </p:spPr>
        <p:txBody>
          <a:bodyPr/>
          <a:lstStyle/>
          <a:p>
            <a:r>
              <a:rPr lang="fr-FR" dirty="0"/>
              <a:t>Les différents rôles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fr-FR" sz="2000" b="1" dirty="0"/>
              <a:t>Plusieurs types d’acteurs </a:t>
            </a:r>
            <a:r>
              <a:rPr lang="fr-FR" sz="2000" dirty="0"/>
              <a:t>: les intercommunalités, les communes, les animateurs, les capitaines et les groupes de familles</a:t>
            </a:r>
          </a:p>
          <a:p>
            <a:pPr>
              <a:spcAft>
                <a:spcPts val="600"/>
              </a:spcAft>
            </a:pPr>
            <a:r>
              <a:rPr lang="fr-FR" sz="2000" b="1" dirty="0"/>
              <a:t>Les animateurs </a:t>
            </a:r>
            <a:r>
              <a:rPr lang="fr-FR" sz="2000" dirty="0"/>
              <a:t>assistent les capitaines et animent le défi</a:t>
            </a:r>
          </a:p>
          <a:p>
            <a:pPr>
              <a:spcAft>
                <a:spcPts val="600"/>
              </a:spcAft>
            </a:pPr>
            <a:r>
              <a:rPr lang="fr-FR" sz="2000" b="1" dirty="0"/>
              <a:t>Les intercommunalités </a:t>
            </a:r>
            <a:r>
              <a:rPr lang="fr-FR" sz="2000" dirty="0"/>
              <a:t>et municipalités lancent le concours sur leur territoire</a:t>
            </a:r>
          </a:p>
          <a:p>
            <a:pPr>
              <a:spcAft>
                <a:spcPts val="600"/>
              </a:spcAft>
            </a:pPr>
            <a:r>
              <a:rPr lang="fr-FR" sz="2000" b="1" dirty="0"/>
              <a:t>Les capitaines </a:t>
            </a:r>
            <a:r>
              <a:rPr lang="fr-FR" sz="2000" dirty="0"/>
              <a:t>accompagnent les familles participantes sur les gestes économes et les relevés de consommations pendant le concours et organisent les réunions de groupes</a:t>
            </a:r>
          </a:p>
          <a:p>
            <a:pPr>
              <a:spcAft>
                <a:spcPts val="600"/>
              </a:spcAft>
            </a:pPr>
            <a:r>
              <a:rPr lang="fr-FR" sz="2000" b="1" dirty="0"/>
              <a:t>Les intercommunalités </a:t>
            </a:r>
            <a:r>
              <a:rPr lang="fr-FR" sz="2000" dirty="0"/>
              <a:t>et les communes organisent une cérémonie de remise des prix aux groupes gagnants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fr-FR" sz="2000" b="1" dirty="0"/>
              <a:t>+ une aide du CLER, organisateur du concours à l’échelle nationale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E8BF93-7D44-4D49-BB13-07C3E2123251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5800" y="2030818"/>
            <a:ext cx="8193504" cy="4325531"/>
          </a:xfrm>
        </p:spPr>
        <p:txBody>
          <a:bodyPr/>
          <a:lstStyle/>
          <a:p>
            <a:r>
              <a:rPr lang="fr-FR" sz="2400" dirty="0">
                <a:latin typeface="Arial" pitchFamily="34" charset="0"/>
                <a:cs typeface="Arial" pitchFamily="34" charset="0"/>
              </a:rPr>
              <a:t>Coordonner le projet dans les communes (animation des comités de pilotage, des groupes de travail, respect du planning)</a:t>
            </a:r>
          </a:p>
          <a:p>
            <a:r>
              <a:rPr lang="fr-FR" sz="2400" dirty="0">
                <a:latin typeface="Arial" pitchFamily="34" charset="0"/>
                <a:cs typeface="Arial" pitchFamily="34" charset="0"/>
              </a:rPr>
              <a:t>Aider à la recherche des familles participantes</a:t>
            </a:r>
          </a:p>
          <a:p>
            <a:r>
              <a:rPr lang="fr-FR" sz="2400" dirty="0">
                <a:latin typeface="Arial" pitchFamily="34" charset="0"/>
                <a:cs typeface="Arial" pitchFamily="34" charset="0"/>
              </a:rPr>
              <a:t>Assister les capitaines </a:t>
            </a:r>
            <a:r>
              <a:rPr lang="fr-FR" sz="2400" dirty="0"/>
              <a:t>d’équipe</a:t>
            </a:r>
            <a:endParaRPr lang="fr-FR" sz="2400" dirty="0">
              <a:latin typeface="Arial" pitchFamily="34" charset="0"/>
              <a:cs typeface="Arial" pitchFamily="34" charset="0"/>
            </a:endParaRPr>
          </a:p>
          <a:p>
            <a:r>
              <a:rPr lang="fr-FR" sz="2400" dirty="0">
                <a:latin typeface="Arial" pitchFamily="34" charset="0"/>
                <a:cs typeface="Arial" pitchFamily="34" charset="0"/>
              </a:rPr>
              <a:t>Fournir des outils d’information, de sensibilisation sur les gestes économes</a:t>
            </a:r>
          </a:p>
          <a:p>
            <a:r>
              <a:rPr lang="fr-FR" sz="2400" dirty="0">
                <a:latin typeface="Arial" pitchFamily="34" charset="0"/>
                <a:cs typeface="Arial" pitchFamily="34" charset="0"/>
              </a:rPr>
              <a:t>Vérifier et valider les relevés de consommation d’énergie</a:t>
            </a:r>
          </a:p>
          <a:p>
            <a:r>
              <a:rPr lang="fr-FR" sz="2400" dirty="0">
                <a:latin typeface="Arial" pitchFamily="34" charset="0"/>
                <a:cs typeface="Arial" pitchFamily="34" charset="0"/>
              </a:rPr>
              <a:t>Co organiser les différents événements avec les communes et l’intercommunalité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457AC9-9B35-4502-959F-75AA3A857C52}" type="slidenum">
              <a:rPr lang="fr-FR" smtClean="0"/>
              <a:pPr>
                <a:defRPr/>
              </a:pPr>
              <a:t>7</a:t>
            </a:fld>
            <a:endParaRPr lang="fr-FR" dirty="0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Rôle de l’animateur (la société CV)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5800" y="1612232"/>
            <a:ext cx="8193504" cy="4596063"/>
          </a:xfrm>
        </p:spPr>
        <p:txBody>
          <a:bodyPr/>
          <a:lstStyle/>
          <a:p>
            <a:r>
              <a:rPr lang="fr-FR" sz="2400" dirty="0">
                <a:latin typeface="Arial" pitchFamily="34" charset="0"/>
                <a:cs typeface="Arial" pitchFamily="34" charset="0"/>
              </a:rPr>
              <a:t>Identifier un responsable de l’action en interne</a:t>
            </a:r>
          </a:p>
          <a:p>
            <a:r>
              <a:rPr lang="fr-FR" sz="2400" dirty="0">
                <a:latin typeface="Arial" pitchFamily="34" charset="0"/>
                <a:cs typeface="Arial" pitchFamily="34" charset="0"/>
              </a:rPr>
              <a:t>Trouver des familles et des capitaines sur son territoire</a:t>
            </a:r>
          </a:p>
          <a:p>
            <a:r>
              <a:rPr lang="fr-FR" sz="2400" dirty="0">
                <a:latin typeface="Arial" pitchFamily="34" charset="0"/>
                <a:cs typeface="Arial" pitchFamily="34" charset="0"/>
              </a:rPr>
              <a:t>Organiser le lancement du concours avec le coordinateur</a:t>
            </a:r>
          </a:p>
          <a:p>
            <a:r>
              <a:rPr lang="fr-FR" sz="2400" dirty="0">
                <a:latin typeface="Arial" pitchFamily="34" charset="0"/>
                <a:cs typeface="Arial" pitchFamily="34" charset="0"/>
              </a:rPr>
              <a:t>Participer aux Comités de Pilotage</a:t>
            </a:r>
          </a:p>
          <a:p>
            <a:r>
              <a:rPr lang="fr-FR" sz="2400" dirty="0">
                <a:latin typeface="Arial" pitchFamily="34" charset="0"/>
                <a:cs typeface="Arial" pitchFamily="34" charset="0"/>
              </a:rPr>
              <a:t>Fournir des lots (théâtre, cinéma, sport, transport public, piscine…) aux participants (à déterminer par la municipalité)</a:t>
            </a:r>
          </a:p>
          <a:p>
            <a:r>
              <a:rPr lang="fr-FR" sz="2400" dirty="0">
                <a:latin typeface="Arial" pitchFamily="34" charset="0"/>
                <a:cs typeface="Arial" pitchFamily="34" charset="0"/>
              </a:rPr>
              <a:t>Participer à la Remise des Prix</a:t>
            </a:r>
          </a:p>
          <a:p>
            <a:r>
              <a:rPr lang="fr-FR" sz="2400" dirty="0">
                <a:latin typeface="Arial" pitchFamily="34" charset="0"/>
                <a:cs typeface="Arial" pitchFamily="34" charset="0"/>
              </a:rPr>
              <a:t>La communauté de commune et les communes sont accompagnées pour chaque action par l’animateur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457AC9-9B35-4502-959F-75AA3A857C52}" type="slidenum">
              <a:rPr lang="fr-FR" smtClean="0"/>
              <a:pPr>
                <a:defRPr/>
              </a:pPr>
              <a:t>8</a:t>
            </a:fld>
            <a:endParaRPr lang="fr-FR" dirty="0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Rôle des collectivités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9363" y="1792706"/>
            <a:ext cx="8229600" cy="4333458"/>
          </a:xfrm>
        </p:spPr>
        <p:txBody>
          <a:bodyPr/>
          <a:lstStyle/>
          <a:p>
            <a:r>
              <a:rPr lang="fr-FR" sz="2400" dirty="0">
                <a:latin typeface="Arial" pitchFamily="34" charset="0"/>
                <a:cs typeface="Arial" pitchFamily="34" charset="0"/>
              </a:rPr>
              <a:t>Etre le contact/guide/relais des familles participantes</a:t>
            </a:r>
          </a:p>
          <a:p>
            <a:r>
              <a:rPr lang="fr-FR" sz="2400" dirty="0">
                <a:latin typeface="Arial" pitchFamily="34" charset="0"/>
                <a:cs typeface="Arial" pitchFamily="34" charset="0"/>
              </a:rPr>
              <a:t>Représenter son “groupe de familles”</a:t>
            </a:r>
          </a:p>
          <a:p>
            <a:r>
              <a:rPr lang="fr-FR" sz="2400" dirty="0">
                <a:latin typeface="Arial" pitchFamily="34" charset="0"/>
                <a:cs typeface="Arial" pitchFamily="34" charset="0"/>
              </a:rPr>
              <a:t>Distribuer le matériel de la campagne (outils d’informations, de sensibilisation, de suivi des consommations) aux participants</a:t>
            </a:r>
          </a:p>
          <a:p>
            <a:r>
              <a:rPr lang="fr-FR" sz="2400" dirty="0">
                <a:latin typeface="Arial" pitchFamily="34" charset="0"/>
                <a:cs typeface="Arial" pitchFamily="34" charset="0"/>
              </a:rPr>
              <a:t>Participer aux Comités de Pilotage et aux groupes de travail</a:t>
            </a:r>
          </a:p>
          <a:p>
            <a:r>
              <a:rPr lang="fr-FR" sz="2400" dirty="0">
                <a:latin typeface="Arial" pitchFamily="34" charset="0"/>
                <a:cs typeface="Arial" pitchFamily="34" charset="0"/>
              </a:rPr>
              <a:t>Responsable de la mise en ligne des relevés de consommation de leur “groupe de familles”</a:t>
            </a:r>
            <a:br>
              <a:rPr lang="fr-FR" sz="2200" dirty="0">
                <a:latin typeface="Arial" pitchFamily="34" charset="0"/>
                <a:cs typeface="Arial" pitchFamily="34" charset="0"/>
              </a:rPr>
            </a:br>
            <a:endParaRPr lang="fr-FR" sz="2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457AC9-9B35-4502-959F-75AA3A857C52}" type="slidenum">
              <a:rPr lang="fr-FR" smtClean="0"/>
              <a:pPr>
                <a:defRPr/>
              </a:pPr>
              <a:t>9</a:t>
            </a:fld>
            <a:endParaRPr lang="fr-FR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Rôle des capitaines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dèle CVPA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Masque CV</Template>
  <TotalTime>826</TotalTime>
  <Words>796</Words>
  <Application>Microsoft Office PowerPoint</Application>
  <PresentationFormat>Affichage à l'écran (4:3)</PresentationFormat>
  <Paragraphs>111</Paragraphs>
  <Slides>15</Slides>
  <Notes>1</Notes>
  <HiddenSlides>0</HiddenSlides>
  <MMClips>0</MMClips>
  <ScaleCrop>false</ScaleCrop>
  <HeadingPairs>
    <vt:vector size="8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Century Gothic</vt:lpstr>
      <vt:lpstr>Courier New</vt:lpstr>
      <vt:lpstr>Wingdings</vt:lpstr>
      <vt:lpstr>Modèle CVPA</vt:lpstr>
      <vt:lpstr>Microsoft Excel 97-2003 Worksheet</vt:lpstr>
      <vt:lpstr>Centrales Villageoises de..</vt:lpstr>
      <vt:lpstr>Rappel sur la société locale</vt:lpstr>
      <vt:lpstr>Pourquoi le défi DÉCLICS?</vt:lpstr>
      <vt:lpstr>En quoi consiste le défi DÉCLICS ?</vt:lpstr>
      <vt:lpstr>Principes – Défi thématique Energie</vt:lpstr>
      <vt:lpstr>Les différents rôles</vt:lpstr>
      <vt:lpstr>Rôle de l’animateur (la société CV)</vt:lpstr>
      <vt:lpstr>Rôle des collectivités</vt:lpstr>
      <vt:lpstr>Rôle des capitaines</vt:lpstr>
      <vt:lpstr>Intérêt pour les communes</vt:lpstr>
      <vt:lpstr>Eléments de budget</vt:lpstr>
      <vt:lpstr>Le support technique</vt:lpstr>
      <vt:lpstr>Eléments de coûts</vt:lpstr>
      <vt:lpstr>Présentation PowerPoint</vt:lpstr>
      <vt:lpstr>MERCI POUR VOTRE ATTENTION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CENTRALES VILLAGEOISES du Pays d’Aigues</dc:title>
  <dc:creator>Jean-Michel BOSTETTER</dc:creator>
  <cp:lastModifiedBy>Etienne Jouin</cp:lastModifiedBy>
  <cp:revision>63</cp:revision>
  <dcterms:created xsi:type="dcterms:W3CDTF">2018-07-22T09:47:15Z</dcterms:created>
  <dcterms:modified xsi:type="dcterms:W3CDTF">2020-06-25T15:05:01Z</dcterms:modified>
</cp:coreProperties>
</file>