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388" r:id="rId3"/>
    <p:sldId id="389" r:id="rId4"/>
    <p:sldId id="376" r:id="rId5"/>
    <p:sldId id="378" r:id="rId6"/>
    <p:sldId id="379" r:id="rId7"/>
    <p:sldId id="380" r:id="rId8"/>
    <p:sldId id="382" r:id="rId9"/>
    <p:sldId id="381" r:id="rId10"/>
    <p:sldId id="384" r:id="rId11"/>
    <p:sldId id="385" r:id="rId12"/>
    <p:sldId id="387" r:id="rId13"/>
    <p:sldId id="386" r:id="rId14"/>
    <p:sldId id="390" r:id="rId15"/>
    <p:sldId id="375" r:id="rId16"/>
  </p:sldIdLst>
  <p:sldSz cx="9144000" cy="6858000" type="screen4x3"/>
  <p:notesSz cx="6889750" cy="10021888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>
          <p15:clr>
            <a:srgbClr val="A4A3A4"/>
          </p15:clr>
        </p15:guide>
        <p15:guide id="2" pos="217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A9"/>
    <a:srgbClr val="F7941E"/>
    <a:srgbClr val="F8931E"/>
    <a:srgbClr val="013C80"/>
    <a:srgbClr val="C58F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86342" autoAdjust="0"/>
  </p:normalViewPr>
  <p:slideViewPr>
    <p:cSldViewPr snapToGrid="0" snapToObjects="1">
      <p:cViewPr varScale="1">
        <p:scale>
          <a:sx n="90" d="100"/>
          <a:sy n="90" d="100"/>
        </p:scale>
        <p:origin x="141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3278" y="-82"/>
      </p:cViewPr>
      <p:guideLst>
        <p:guide orient="horz" pos="3157"/>
        <p:guide pos="217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9" cy="501411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902598" y="2"/>
            <a:ext cx="2985559" cy="501411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pPr>
              <a:defRPr/>
            </a:pPr>
            <a:fld id="{A03856B7-8DF9-427A-8BDF-9F94697C6E5F}" type="datetimeFigureOut">
              <a:rPr lang="fr-FR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518899"/>
            <a:ext cx="2985559" cy="501411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902598" y="9518899"/>
            <a:ext cx="2985559" cy="501411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pPr>
              <a:defRPr/>
            </a:pPr>
            <a:fld id="{612CA442-AC6F-416E-9F12-A3647F1B71D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353994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85559" cy="501411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02598" y="2"/>
            <a:ext cx="2985559" cy="501411"/>
          </a:xfrm>
          <a:prstGeom prst="rect">
            <a:avLst/>
          </a:prstGeom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34D1C6-27E7-48DC-859B-92E50854A5AA}" type="datetimeFigureOut">
              <a:rPr lang="fr-FR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8975" y="4761030"/>
            <a:ext cx="5511800" cy="4509534"/>
          </a:xfrm>
          <a:prstGeom prst="rect">
            <a:avLst/>
          </a:prstGeom>
        </p:spPr>
        <p:txBody>
          <a:bodyPr vert="horz" wrap="square" lIns="91418" tIns="45708" rIns="91418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18899"/>
            <a:ext cx="2985559" cy="501411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>
                <a:latin typeface="Calibri" charset="0"/>
                <a:ea typeface="ヒラギノ角ゴ Pro W3" charset="0"/>
                <a:cs typeface="ヒラギノ角ゴ Pro W3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02598" y="9518899"/>
            <a:ext cx="2985559" cy="501411"/>
          </a:xfrm>
          <a:prstGeom prst="rect">
            <a:avLst/>
          </a:prstGeom>
        </p:spPr>
        <p:txBody>
          <a:bodyPr vert="horz" wrap="square" lIns="91418" tIns="45708" rIns="91418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B19CF0-8D21-48A8-B188-60B237CE74C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44667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9DAAFE-DC96-4B16-981F-BD4AE65B9050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3836709"/>
            <a:ext cx="7772400" cy="10936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F8931E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ctrTitle"/>
          </p:nvPr>
        </p:nvSpPr>
        <p:spPr>
          <a:xfrm>
            <a:off x="685800" y="1846646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80A9"/>
                </a:solidFill>
                <a:latin typeface="Century Gothic"/>
                <a:cs typeface="Century Gothic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B644FB92-5AB3-4EAC-BA36-FB1BB2643C59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C227B-3846-4121-9A65-7060DFDB02D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1840691"/>
            <a:ext cx="5486400" cy="2886884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4F47BA9A-8FDA-4E0E-8D7F-2519B630CFB1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1D2189-1157-4F72-AEE1-82C8FB388DA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5187950" y="2487613"/>
            <a:ext cx="3276600" cy="2606675"/>
          </a:xfrm>
          <a:prstGeom prst="rect">
            <a:avLst/>
          </a:prstGeom>
          <a:solidFill>
            <a:srgbClr val="F8931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FFFFFF"/>
                </a:solidFill>
                <a:latin typeface="Arial" panose="020B0604020202020204" pitchFamily="34" charset="0"/>
                <a:ea typeface="ヒラギノ角ゴ Pro W3" pitchFamily="-84" charset="-128"/>
                <a:cs typeface="Arial" panose="020B0604020202020204" pitchFamily="34" charset="0"/>
              </a:rPr>
              <a:t>Ajouter texte </a:t>
            </a:r>
            <a:br>
              <a:rPr lang="fr-FR">
                <a:solidFill>
                  <a:srgbClr val="FFFFFF"/>
                </a:solidFill>
                <a:latin typeface="Arial" panose="020B0604020202020204" pitchFamily="34" charset="0"/>
                <a:ea typeface="ヒラギノ角ゴ Pro W3" pitchFamily="-84" charset="-128"/>
                <a:cs typeface="Arial" panose="020B0604020202020204" pitchFamily="34" charset="0"/>
              </a:rPr>
            </a:br>
            <a:r>
              <a:rPr lang="fr-FR">
                <a:solidFill>
                  <a:srgbClr val="FFFFFF"/>
                </a:solidFill>
                <a:latin typeface="Arial" panose="020B0604020202020204" pitchFamily="34" charset="0"/>
                <a:ea typeface="ヒラギノ角ゴ Pro W3" pitchFamily="-84" charset="-128"/>
                <a:cs typeface="Arial" panose="020B0604020202020204" pitchFamily="34" charset="0"/>
              </a:rPr>
              <a:t>ou insérer image</a:t>
            </a: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13C80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10" name="Sous-titre 2"/>
          <p:cNvSpPr>
            <a:spLocks noGrp="1"/>
          </p:cNvSpPr>
          <p:nvPr>
            <p:ph type="subTitle" idx="1"/>
          </p:nvPr>
        </p:nvSpPr>
        <p:spPr>
          <a:xfrm>
            <a:off x="878021" y="2487845"/>
            <a:ext cx="4309795" cy="260616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C881F264-45FB-4F24-8811-BE2F06F2B681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E7A7F-146D-4959-AE5E-749F37048A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3650" y="2298700"/>
            <a:ext cx="3276600" cy="3273425"/>
          </a:xfrm>
          <a:prstGeom prst="rect">
            <a:avLst/>
          </a:prstGeom>
          <a:solidFill>
            <a:srgbClr val="F8931E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>
                <a:solidFill>
                  <a:srgbClr val="FFFFFF"/>
                </a:solidFill>
                <a:latin typeface="Century Gothic" pitchFamily="34" charset="0"/>
                <a:ea typeface="ヒラギノ角ゴ Pro W3" pitchFamily="-84" charset="-128"/>
              </a:rPr>
              <a:t>Ajouter texte </a:t>
            </a:r>
            <a:br>
              <a:rPr lang="fr-FR">
                <a:solidFill>
                  <a:srgbClr val="FFFFFF"/>
                </a:solidFill>
                <a:latin typeface="Century Gothic" pitchFamily="34" charset="0"/>
                <a:ea typeface="ヒラギノ角ゴ Pro W3" pitchFamily="-84" charset="-128"/>
              </a:rPr>
            </a:br>
            <a:r>
              <a:rPr lang="fr-FR">
                <a:solidFill>
                  <a:srgbClr val="FFFFFF"/>
                </a:solidFill>
                <a:latin typeface="Century Gothic" pitchFamily="34" charset="0"/>
                <a:ea typeface="ヒラギノ角ゴ Pro W3" pitchFamily="-84" charset="-128"/>
              </a:rPr>
              <a:t>ou insérer image</a:t>
            </a:r>
          </a:p>
        </p:txBody>
      </p:sp>
      <p:graphicFrame>
        <p:nvGraphicFramePr>
          <p:cNvPr id="7" name="Graphique 6"/>
          <p:cNvGraphicFramePr>
            <a:graphicFrameLocks/>
          </p:cNvGraphicFramePr>
          <p:nvPr/>
        </p:nvGraphicFramePr>
        <p:xfrm>
          <a:off x="900113" y="3275013"/>
          <a:ext cx="3995737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5" r:id="rId3" imgW="3992550" imgH="2700305" progId="Excel.Sheet.8">
                  <p:embed/>
                </p:oleObj>
              </mc:Choice>
              <mc:Fallback>
                <p:oleObj r:id="rId3" imgW="3992550" imgH="2700305" progId="Excel.Sheet.8">
                  <p:embed/>
                  <p:pic>
                    <p:nvPicPr>
                      <p:cNvPr id="0" name="Graphique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275013"/>
                        <a:ext cx="3995737" cy="269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18" name="Sous-titre 2"/>
          <p:cNvSpPr>
            <a:spLocks noGrp="1"/>
          </p:cNvSpPr>
          <p:nvPr>
            <p:ph type="subTitle" idx="1"/>
          </p:nvPr>
        </p:nvSpPr>
        <p:spPr>
          <a:xfrm>
            <a:off x="889000" y="2298700"/>
            <a:ext cx="4006850" cy="17526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559B72DF-0BFF-4F67-B51F-21914A8E56DD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10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11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B2DACE-D353-4F7A-A734-A7DB8D659B5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0551"/>
            <a:ext cx="8229600" cy="757890"/>
          </a:xfrm>
          <a:prstGeom prst="rect">
            <a:avLst/>
          </a:prstGeom>
        </p:spPr>
        <p:txBody>
          <a:bodyPr/>
          <a:lstStyle>
            <a:lvl1pPr>
              <a:defRPr sz="3200" b="1">
                <a:solidFill>
                  <a:srgbClr val="0080A9"/>
                </a:solidFill>
                <a:latin typeface="Century Gothic"/>
                <a:cs typeface="Century Gothic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54924"/>
            <a:ext cx="8229600" cy="4171239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3D635398-CFCE-4E2E-8E22-F67A5A74E514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57AC9-9B35-4502-959F-75AA3A857C5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entury Gothic"/>
                <a:cs typeface="Century Gothic"/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Century Gothic"/>
                <a:cs typeface="Century Gothic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E79E726A-F417-489A-A7E9-87D1BAC5D7C4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12ED2-42BE-4A9C-8894-B72F2A1B13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4732" y="108886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lang="fr-FR" sz="3200" b="1" kern="1200" dirty="0">
                <a:solidFill>
                  <a:srgbClr val="0080A9"/>
                </a:solidFill>
                <a:latin typeface="Century Gothic"/>
                <a:ea typeface="ヒラギノ角ゴ Pro W3" charset="0"/>
                <a:cs typeface="Century Gothic"/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31868"/>
            <a:ext cx="4038600" cy="389429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31868"/>
            <a:ext cx="4038600" cy="389429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415B4EAA-C87C-44C6-9030-A23B2F2E3CAC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DE5C-284B-4023-8C79-5CCA19699B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37793"/>
            <a:ext cx="8229600" cy="1433630"/>
          </a:xfrm>
          <a:prstGeom prst="rect">
            <a:avLst/>
          </a:prstGeom>
          <a:solidFill>
            <a:srgbClr val="F8931E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105562B8-9EB9-4F64-B91F-1E8CDA2EF79B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BF93-7D44-4D49-BB13-07C3E21232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1ABDB79C-9D36-4E3C-80D9-E898400D2DED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E1125-6993-4901-93F3-24F5492A37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6682413" y="104775"/>
            <a:ext cx="236475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fr-FR" sz="1400" b="1" dirty="0">
                <a:solidFill>
                  <a:srgbClr val="0080A9"/>
                </a:solidFill>
                <a:latin typeface="Century Gothic" pitchFamily="34" charset="0"/>
              </a:rPr>
              <a:t>CENTRALES VILLAGEOISES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08538"/>
            <a:ext cx="3008313" cy="125717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308538"/>
            <a:ext cx="5111750" cy="4817625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565713"/>
            <a:ext cx="3008313" cy="3560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latin typeface="Century Gothic" pitchFamily="34" charset="0"/>
                <a:ea typeface="ヒラギノ角ゴ Pro W3" pitchFamily="-84" charset="-128"/>
              </a:defRPr>
            </a:lvl1pPr>
          </a:lstStyle>
          <a:p>
            <a:pPr>
              <a:defRPr/>
            </a:pPr>
            <a:fld id="{D6DA43C7-6F04-482B-BF83-097AC3E1F17C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B13E7-1C16-4C60-8049-4F22BE27A4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</a:lstStyle>
          <a:p>
            <a:pPr>
              <a:defRPr/>
            </a:pPr>
            <a:fld id="{BF08F404-E3AB-4008-9A75-AB114321F6DC}" type="datetime1">
              <a:rPr lang="fr-FR" smtClean="0"/>
              <a:pPr>
                <a:defRPr/>
              </a:pPr>
              <a:t>25/06/2020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  <a:ea typeface="+mn-ea"/>
                <a:cs typeface="Century Gothic"/>
              </a:defRPr>
            </a:lvl1pPr>
          </a:lstStyle>
          <a:p>
            <a:pPr>
              <a:defRPr/>
            </a:pPr>
            <a:r>
              <a:rPr lang="fr-FR"/>
              <a:t>Présentation FAEP aux communes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F7341CCD-4C2B-4C9B-BF17-5740AA46E71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04952" y="4139652"/>
            <a:ext cx="6321974" cy="1093653"/>
          </a:xfrm>
        </p:spPr>
        <p:txBody>
          <a:bodyPr/>
          <a:lstStyle/>
          <a:p>
            <a:pPr algn="l"/>
            <a:r>
              <a:rPr lang="fr-FR" dirty="0"/>
              <a:t>Présentation du défi DÉCLICS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2471596" y="5539477"/>
            <a:ext cx="39563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NOM Prénom</a:t>
            </a:r>
          </a:p>
        </p:txBody>
      </p:sp>
      <p:sp>
        <p:nvSpPr>
          <p:cNvPr id="6" name="Titr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Centrales Villageoises de..</a:t>
            </a:r>
          </a:p>
        </p:txBody>
      </p:sp>
      <p:sp>
        <p:nvSpPr>
          <p:cNvPr id="7" name="Rectangle 6"/>
          <p:cNvSpPr/>
          <p:nvPr/>
        </p:nvSpPr>
        <p:spPr>
          <a:xfrm>
            <a:off x="204952" y="204952"/>
            <a:ext cx="1939158" cy="127700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80A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</a:t>
            </a:r>
          </a:p>
        </p:txBody>
      </p:sp>
      <p:pic>
        <p:nvPicPr>
          <p:cNvPr id="4" name="Image 3" descr="Une image contenant signe, table&#10;&#10;Description générée automatiquement">
            <a:extLst>
              <a:ext uri="{FF2B5EF4-FFF2-40B4-BE49-F238E27FC236}">
                <a16:creationId xmlns:a16="http://schemas.microsoft.com/office/drawing/2014/main" id="{7EC5D660-4152-4083-9D8F-32E8B93BE2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5037" y="2718348"/>
            <a:ext cx="2684011" cy="34627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16768"/>
            <a:ext cx="8458200" cy="4307306"/>
          </a:xfrm>
        </p:spPr>
        <p:txBody>
          <a:bodyPr/>
          <a:lstStyle/>
          <a:p>
            <a:r>
              <a:rPr lang="fr-FR" sz="2000" dirty="0">
                <a:latin typeface="Arial" pitchFamily="34" charset="0"/>
                <a:cs typeface="Arial" pitchFamily="34" charset="0"/>
              </a:rPr>
              <a:t>Sensibiliser les habitants du territoire aux économies d'énergie, d’eau, de déchets : vous encouragez vos concitoyens aux bonnes pratiques de façon ludique et conviviale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Etre moteur de la politique environnementale locale : TEPCV, PCAET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Obtenir rapidement des résultats concrets et chiffrés en termes d’économie d’énergie et de diminution des émissions de GES sur le territoire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Valoriser le territoire par la communication, les événements qui seront organisés autour de ce projet. Faire partie de l’initiative DÉCLICS amène une image avantageuse du point de vue environnemental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Présenter le territoire comme un des moteurs de la politique environnementale au niveau local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7AC9-9B35-4502-959F-75AA3A857C52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Intérêt pour les communes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Eléments de budget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0832"/>
            <a:ext cx="8458200" cy="4355433"/>
          </a:xfrm>
        </p:spPr>
        <p:txBody>
          <a:bodyPr/>
          <a:lstStyle/>
          <a:p>
            <a:r>
              <a:rPr lang="fr-FR" sz="2000" dirty="0">
                <a:latin typeface="Arial" pitchFamily="34" charset="0"/>
                <a:cs typeface="Arial" pitchFamily="34" charset="0"/>
              </a:rPr>
              <a:t>Assuré par le CLER, avec le soutien de l’association HESPUL, également EIE Rhône-métropole de Lyon, spécialisée dans le développement des énergies renouvelables et de l’efficacité énergétique. </a:t>
            </a:r>
          </a:p>
          <a:p>
            <a:r>
              <a:rPr lang="fr-FR" sz="2000" dirty="0">
                <a:latin typeface="Arial" pitchFamily="34" charset="0"/>
                <a:cs typeface="Arial" pitchFamily="34" charset="0"/>
              </a:rPr>
              <a:t>Support du CLER :</a:t>
            </a:r>
          </a:p>
          <a:p>
            <a:pPr lvl="1"/>
            <a:r>
              <a:rPr lang="fr-FR" sz="2000" dirty="0">
                <a:latin typeface="Arial" pitchFamily="34" charset="0"/>
                <a:cs typeface="Arial" pitchFamily="34" charset="0"/>
              </a:rPr>
              <a:t>Formation des animateurs (rencontres fréquentes en </a:t>
            </a:r>
            <a:r>
              <a:rPr lang="fr-FR" sz="2000" dirty="0" err="1">
                <a:latin typeface="Arial" pitchFamily="34" charset="0"/>
                <a:cs typeface="Arial" pitchFamily="34" charset="0"/>
              </a:rPr>
              <a:t>visio</a:t>
            </a:r>
            <a:r>
              <a:rPr lang="fr-FR" sz="2000" dirty="0">
                <a:latin typeface="Arial" pitchFamily="34" charset="0"/>
                <a:cs typeface="Arial" pitchFamily="34" charset="0"/>
              </a:rPr>
              <a:t> et physique)</a:t>
            </a:r>
          </a:p>
          <a:p>
            <a:pPr lvl="1"/>
            <a:r>
              <a:rPr lang="fr-FR" sz="2000" dirty="0">
                <a:latin typeface="Arial" pitchFamily="34" charset="0"/>
                <a:cs typeface="Arial" pitchFamily="34" charset="0"/>
              </a:rPr>
              <a:t>Plateforme DECLICS : mise à disposition, maintient et évolution</a:t>
            </a:r>
          </a:p>
          <a:p>
            <a:pPr lvl="1"/>
            <a:r>
              <a:rPr lang="fr-FR" sz="2000" dirty="0">
                <a:latin typeface="Arial" pitchFamily="34" charset="0"/>
                <a:cs typeface="Arial" pitchFamily="34" charset="0"/>
              </a:rPr>
              <a:t>Fourniture des supports pédagogiques</a:t>
            </a:r>
          </a:p>
          <a:p>
            <a:pPr lvl="1"/>
            <a:r>
              <a:rPr lang="fr-FR" sz="2000" dirty="0"/>
              <a:t>Mise à disposition de documents de communication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sz="2000" dirty="0">
                <a:latin typeface="Arial" pitchFamily="34" charset="0"/>
                <a:cs typeface="Arial" pitchFamily="34" charset="0"/>
              </a:rPr>
              <a:t>Support et hotline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7AC9-9B35-4502-959F-75AA3A857C52}" type="slidenum">
              <a:rPr lang="fr-FR" smtClean="0"/>
              <a:pPr>
                <a:defRPr/>
              </a:pPr>
              <a:t>12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support technique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7AC9-9B35-4502-959F-75AA3A857C52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Eléments de coûts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B1F5DB-4830-40DB-8F31-1DA36D5B8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84B322D1-C9D5-4D90-80B4-8F43BD1BF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562" y="1816174"/>
            <a:ext cx="7762875" cy="371475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BE1125-6993-4901-93F3-24F5492A37DD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  <p:grpSp>
        <p:nvGrpSpPr>
          <p:cNvPr id="4" name="Groupe 3"/>
          <p:cNvGrpSpPr/>
          <p:nvPr/>
        </p:nvGrpSpPr>
        <p:grpSpPr>
          <a:xfrm>
            <a:off x="110359" y="1633379"/>
            <a:ext cx="8749862" cy="4563524"/>
            <a:chOff x="179512" y="692695"/>
            <a:chExt cx="8712968" cy="4722972"/>
          </a:xfrm>
        </p:grpSpPr>
        <p:sp>
          <p:nvSpPr>
            <p:cNvPr id="5" name="Rectangle 4"/>
            <p:cNvSpPr/>
            <p:nvPr/>
          </p:nvSpPr>
          <p:spPr>
            <a:xfrm>
              <a:off x="3106798" y="692695"/>
              <a:ext cx="4932000" cy="4689699"/>
            </a:xfrm>
            <a:prstGeom prst="rect">
              <a:avLst/>
            </a:prstGeom>
            <a:solidFill>
              <a:srgbClr val="0080A9">
                <a:alpha val="1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" name="Connecteur droit 5"/>
            <p:cNvCxnSpPr/>
            <p:nvPr/>
          </p:nvCxnSpPr>
          <p:spPr>
            <a:xfrm>
              <a:off x="179512" y="4941168"/>
              <a:ext cx="8694060" cy="0"/>
            </a:xfrm>
            <a:prstGeom prst="line">
              <a:avLst/>
            </a:prstGeom>
            <a:ln w="38100">
              <a:solidFill>
                <a:srgbClr val="F794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6"/>
            <p:cNvCxnSpPr/>
            <p:nvPr/>
          </p:nvCxnSpPr>
          <p:spPr>
            <a:xfrm>
              <a:off x="179512" y="692696"/>
              <a:ext cx="8712968" cy="0"/>
            </a:xfrm>
            <a:prstGeom prst="line">
              <a:avLst/>
            </a:prstGeom>
            <a:ln w="38100">
              <a:solidFill>
                <a:srgbClr val="F7941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>
              <a:off x="1115616" y="692696"/>
              <a:ext cx="0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flipH="1">
              <a:off x="2103154" y="692696"/>
              <a:ext cx="2462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flipH="1">
              <a:off x="3090692" y="692696"/>
              <a:ext cx="10084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/>
            <p:cNvCxnSpPr/>
            <p:nvPr/>
          </p:nvCxnSpPr>
          <p:spPr>
            <a:xfrm>
              <a:off x="4078230" y="692696"/>
              <a:ext cx="0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/>
            <p:cNvCxnSpPr/>
            <p:nvPr/>
          </p:nvCxnSpPr>
          <p:spPr>
            <a:xfrm>
              <a:off x="5065768" y="692696"/>
              <a:ext cx="0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6053306" y="692696"/>
              <a:ext cx="0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13"/>
            <p:cNvCxnSpPr/>
            <p:nvPr/>
          </p:nvCxnSpPr>
          <p:spPr>
            <a:xfrm flipH="1">
              <a:off x="7040844" y="692696"/>
              <a:ext cx="2" cy="4722971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179512" y="1446476"/>
              <a:ext cx="1923642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Phase de recrutement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79512" y="836712"/>
              <a:ext cx="936104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Réunions publiques</a:t>
              </a:r>
            </a:p>
          </p:txBody>
        </p:sp>
        <p:sp>
          <p:nvSpPr>
            <p:cNvPr id="17" name="ZoneTexte 16"/>
            <p:cNvSpPr txBox="1"/>
            <p:nvPr/>
          </p:nvSpPr>
          <p:spPr>
            <a:xfrm>
              <a:off x="179512" y="5074618"/>
              <a:ext cx="86940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400" dirty="0">
                  <a:solidFill>
                    <a:srgbClr val="0080A9"/>
                  </a:solidFill>
                </a:rPr>
                <a:t>Septembre     Octobre          Novembre      </a:t>
              </a:r>
              <a:r>
                <a:rPr lang="fr-FR" sz="1400" b="1" dirty="0">
                  <a:solidFill>
                    <a:srgbClr val="0080A9"/>
                  </a:solidFill>
                </a:rPr>
                <a:t>Décembre         Janvier           Février              Mars                 Avril              </a:t>
              </a:r>
              <a:r>
                <a:rPr lang="fr-FR" sz="1400" dirty="0">
                  <a:solidFill>
                    <a:srgbClr val="0080A9"/>
                  </a:solidFill>
                </a:rPr>
                <a:t>Mai</a:t>
              </a:r>
            </a:p>
          </p:txBody>
        </p:sp>
        <p:cxnSp>
          <p:nvCxnSpPr>
            <p:cNvPr id="18" name="Connecteur droit 17"/>
            <p:cNvCxnSpPr/>
            <p:nvPr/>
          </p:nvCxnSpPr>
          <p:spPr>
            <a:xfrm>
              <a:off x="8028384" y="692696"/>
              <a:ext cx="0" cy="4553694"/>
            </a:xfrm>
            <a:prstGeom prst="line">
              <a:avLst/>
            </a:prstGeom>
            <a:ln>
              <a:solidFill>
                <a:srgbClr val="F7941E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115616" y="2054119"/>
              <a:ext cx="1980000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Constitution des équipes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00776" y="3357048"/>
              <a:ext cx="4932000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Relevé des consommations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411760" y="4101940"/>
              <a:ext cx="1980000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Rencontres à domicile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065768" y="4101940"/>
              <a:ext cx="987538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Apéro bilan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040846" y="4101940"/>
              <a:ext cx="987538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Apéro bilan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172480" y="4101940"/>
              <a:ext cx="720000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Soirée clôture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35779" y="2717543"/>
              <a:ext cx="1471020" cy="504000"/>
            </a:xfrm>
            <a:prstGeom prst="rect">
              <a:avLst/>
            </a:prstGeom>
            <a:solidFill>
              <a:srgbClr val="008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rtlCol="0" anchor="ctr"/>
            <a:lstStyle/>
            <a:p>
              <a:pPr algn="ctr"/>
              <a:r>
                <a:rPr lang="fr-FR" sz="1600" dirty="0"/>
                <a:t>Formation des capitaines</a:t>
              </a:r>
            </a:p>
          </p:txBody>
        </p:sp>
      </p:grpSp>
      <p:sp>
        <p:nvSpPr>
          <p:cNvPr id="26" name="Titre 5"/>
          <p:cNvSpPr txBox="1">
            <a:spLocks/>
          </p:cNvSpPr>
          <p:nvPr/>
        </p:nvSpPr>
        <p:spPr>
          <a:xfrm>
            <a:off x="269096" y="765130"/>
            <a:ext cx="8229600" cy="75789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ヒラギノ角ゴ Pro W3" charset="0"/>
                <a:cs typeface="ヒラギノ角ゴ Pro W3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fr-FR" sz="3200" b="1" dirty="0">
                <a:solidFill>
                  <a:srgbClr val="0080A9"/>
                </a:solidFill>
                <a:latin typeface="Century Gothic"/>
                <a:cs typeface="Century Gothic"/>
              </a:rPr>
              <a:t>Calendrier</a:t>
            </a:r>
          </a:p>
        </p:txBody>
      </p:sp>
    </p:spTree>
    <p:extLst>
      <p:ext uri="{BB962C8B-B14F-4D97-AF65-F5344CB8AC3E}">
        <p14:creationId xmlns:p14="http://schemas.microsoft.com/office/powerpoint/2010/main" val="745919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10341" y="4981903"/>
            <a:ext cx="2128345" cy="1119352"/>
          </a:xfrm>
          <a:prstGeom prst="rect">
            <a:avLst/>
          </a:prstGeom>
          <a:noFill/>
          <a:ln>
            <a:solidFill>
              <a:srgbClr val="F7941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80A9"/>
                </a:solidFill>
              </a:rPr>
              <a:t>LOGO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391086" y="4960882"/>
            <a:ext cx="2128345" cy="1119352"/>
          </a:xfrm>
          <a:prstGeom prst="rect">
            <a:avLst/>
          </a:prstGeom>
          <a:noFill/>
          <a:ln>
            <a:solidFill>
              <a:srgbClr val="F7941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80A9"/>
                </a:solidFill>
              </a:rPr>
              <a:t>LOGO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61320" y="4960882"/>
            <a:ext cx="2128345" cy="1119352"/>
          </a:xfrm>
          <a:prstGeom prst="rect">
            <a:avLst/>
          </a:prstGeom>
          <a:noFill/>
          <a:ln>
            <a:solidFill>
              <a:srgbClr val="F7941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80A9"/>
                </a:solidFill>
              </a:rPr>
              <a:t>LOGO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15790" y="4945117"/>
            <a:ext cx="2128345" cy="1119352"/>
          </a:xfrm>
          <a:prstGeom prst="rect">
            <a:avLst/>
          </a:prstGeom>
          <a:noFill/>
          <a:ln>
            <a:solidFill>
              <a:srgbClr val="F7941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rgbClr val="0080A9"/>
                </a:solidFill>
              </a:rPr>
              <a:t>LOGO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sur la société locale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Société citoyenne à capital variable fondée en </a:t>
            </a:r>
            <a:r>
              <a:rPr lang="fr-FR" sz="2800" dirty="0">
                <a:solidFill>
                  <a:srgbClr val="F8931E"/>
                </a:solidFill>
                <a:latin typeface="Arial" pitchFamily="34" charset="0"/>
                <a:cs typeface="Arial" pitchFamily="34" charset="0"/>
              </a:rPr>
              <a:t>xxx  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Modèle des Centrales Villageoises 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Ancrage local, lien au territoire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Objectifs :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>
                <a:latin typeface="Arial" pitchFamily="34" charset="0"/>
                <a:cs typeface="Arial" pitchFamily="34" charset="0"/>
              </a:rPr>
              <a:t>Produire des énergies renouvelables</a:t>
            </a:r>
          </a:p>
          <a:p>
            <a:pPr lvl="1">
              <a:buFont typeface="Wingdings" pitchFamily="2" charset="2"/>
              <a:buChar char="ü"/>
            </a:pPr>
            <a:r>
              <a:rPr lang="fr-FR" dirty="0">
                <a:solidFill>
                  <a:srgbClr val="F8931E"/>
                </a:solidFill>
                <a:latin typeface="Arial" pitchFamily="34" charset="0"/>
                <a:cs typeface="Arial" pitchFamily="34" charset="0"/>
              </a:rPr>
              <a:t>Agir pour les économies d’énergie</a:t>
            </a:r>
          </a:p>
          <a:p>
            <a:pPr>
              <a:buFont typeface="Courier New" pitchFamily="49" charset="0"/>
              <a:buChar char="o"/>
            </a:pPr>
            <a:r>
              <a:rPr lang="fr-FR" sz="2800" dirty="0">
                <a:latin typeface="Arial" pitchFamily="34" charset="0"/>
                <a:cs typeface="Arial" pitchFamily="34" charset="0"/>
              </a:rPr>
              <a:t>Fonctionnement coopératif avec des dirigeants bénévoles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Pourquoi le défi DÉCLICS?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La sobriété énergétique est complémentaire de l’efficacité énergétique</a:t>
            </a:r>
          </a:p>
          <a:p>
            <a:pPr>
              <a:buFont typeface="+mj-lt"/>
              <a:buAutoNum type="arabicPeriod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Le potentiel d’économies est important à l’échelle du territoire</a:t>
            </a:r>
          </a:p>
          <a:p>
            <a:pPr>
              <a:buFont typeface="+mj-lt"/>
              <a:buAutoNum type="arabicPeriod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Elle ne nécessite pas d’investissements lourds </a:t>
            </a:r>
            <a:r>
              <a:rPr lang="fr-FR" sz="2200" dirty="0">
                <a:latin typeface="Arial" pitchFamily="34" charset="0"/>
                <a:cs typeface="Arial" pitchFamily="34" charset="0"/>
                <a:sym typeface="Wingdings" pitchFamily="2" charset="2"/>
              </a:rPr>
              <a:t> excellent rapport efficacité/coût</a:t>
            </a:r>
            <a:endParaRPr lang="fr-FR" sz="2200" dirty="0">
              <a:latin typeface="Arial" pitchFamily="34" charset="0"/>
              <a:cs typeface="Arial" pitchFamily="34" charset="0"/>
            </a:endParaRPr>
          </a:p>
          <a:p>
            <a:pPr>
              <a:buFont typeface="+mj-lt"/>
              <a:buAutoNum type="arabicPeriod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Elle s’adresse à tous les habitants sans distinction</a:t>
            </a:r>
          </a:p>
          <a:p>
            <a:pPr>
              <a:buFont typeface="+mj-lt"/>
              <a:buAutoNum type="arabicPeriod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Elle induit des retombées positives sur d’autres thématiques :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Transports et sécurité routière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Qualité de l’air</a:t>
            </a:r>
          </a:p>
          <a:p>
            <a:pPr marL="800100" lvl="1" indent="-342900">
              <a:buFont typeface="Wingdings" pitchFamily="2" charset="2"/>
              <a:buChar char="ü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Déchets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200" dirty="0">
                <a:latin typeface="Arial" pitchFamily="34" charset="0"/>
                <a:cs typeface="Arial" pitchFamily="34" charset="0"/>
              </a:rPr>
              <a:t>Elle s’intègre dans le futur PCAET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200" b="1" dirty="0">
                <a:latin typeface="Arial" pitchFamily="34" charset="0"/>
                <a:cs typeface="Arial" pitchFamily="34" charset="0"/>
              </a:rPr>
              <a:t>Objectifs 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Font typeface="Courier New" pitchFamily="49" charset="0"/>
              <a:buChar char="o"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Faire baisser les factures d'énergie </a:t>
            </a:r>
          </a:p>
          <a:p>
            <a:pPr lvl="1">
              <a:buFont typeface="Courier New" pitchFamily="49" charset="0"/>
              <a:buChar char="o"/>
            </a:pPr>
            <a:r>
              <a:rPr lang="fr-FR" sz="1800" dirty="0">
                <a:latin typeface="Arial" pitchFamily="34" charset="0"/>
                <a:cs typeface="Arial" pitchFamily="34" charset="0"/>
              </a:rPr>
              <a:t>Protéger l’environnement et agir pour les générations futures</a:t>
            </a:r>
          </a:p>
          <a:p>
            <a:r>
              <a:rPr lang="fr-FR" sz="2200" b="1" dirty="0">
                <a:latin typeface="Arial" pitchFamily="34" charset="0"/>
                <a:cs typeface="Arial" pitchFamily="34" charset="0"/>
              </a:rPr>
              <a:t>Comment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?</a:t>
            </a:r>
          </a:p>
          <a:p>
            <a:pPr lvl="1"/>
            <a:r>
              <a:rPr lang="fr-FR" sz="1800" dirty="0">
                <a:latin typeface="Arial" pitchFamily="34" charset="0"/>
                <a:cs typeface="Arial" pitchFamily="34" charset="0"/>
              </a:rPr>
              <a:t>En modifiant petit à petit et 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de façon ludique et conviviale 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les habitudes de consommation pour appliquer des astuces et réaliser des économies dans la vie quotidienne</a:t>
            </a:r>
          </a:p>
          <a:p>
            <a:r>
              <a:rPr lang="fr-FR" sz="2200" b="1" dirty="0">
                <a:latin typeface="Arial" pitchFamily="34" charset="0"/>
                <a:cs typeface="Arial" pitchFamily="34" charset="0"/>
              </a:rPr>
              <a:t>Qui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?</a:t>
            </a:r>
          </a:p>
          <a:p>
            <a:pPr lvl="1"/>
            <a:r>
              <a:rPr lang="fr-FR" sz="1800" dirty="0">
                <a:latin typeface="Arial" pitchFamily="34" charset="0"/>
                <a:cs typeface="Arial" pitchFamily="34" charset="0"/>
              </a:rPr>
              <a:t>Tous les habitants, qu’ils soient propriétaires ou locataires</a:t>
            </a:r>
          </a:p>
          <a:p>
            <a:r>
              <a:rPr lang="fr-FR" sz="2200" b="1" dirty="0">
                <a:latin typeface="Arial" pitchFamily="34" charset="0"/>
                <a:cs typeface="Arial" pitchFamily="34" charset="0"/>
              </a:rPr>
              <a:t>Combien</a:t>
            </a:r>
            <a:r>
              <a:rPr lang="fr-FR" sz="2200" dirty="0">
                <a:latin typeface="Arial" pitchFamily="34" charset="0"/>
                <a:cs typeface="Arial" pitchFamily="34" charset="0"/>
              </a:rPr>
              <a:t> ?</a:t>
            </a:r>
          </a:p>
          <a:p>
            <a:pPr lvl="1"/>
            <a:r>
              <a:rPr lang="fr-FR" sz="1800" dirty="0">
                <a:latin typeface="Arial" pitchFamily="34" charset="0"/>
                <a:cs typeface="Arial" pitchFamily="34" charset="0"/>
              </a:rPr>
              <a:t>Réaliser </a:t>
            </a:r>
            <a:r>
              <a:rPr lang="fr-FR" sz="1800" b="1" dirty="0">
                <a:latin typeface="Arial" pitchFamily="34" charset="0"/>
                <a:cs typeface="Arial" pitchFamily="34" charset="0"/>
              </a:rPr>
              <a:t>8% d’économies d’énergie </a:t>
            </a:r>
            <a:r>
              <a:rPr lang="fr-FR" sz="1800" i="1" dirty="0">
                <a:latin typeface="Arial" pitchFamily="34" charset="0"/>
                <a:cs typeface="Arial" pitchFamily="34" charset="0"/>
              </a:rPr>
              <a:t>minimum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pendant la période du défi </a:t>
            </a:r>
            <a:r>
              <a:rPr lang="fr-FR" sz="1800" dirty="0">
                <a:latin typeface="Arial" pitchFamily="34" charset="0"/>
                <a:cs typeface="Arial" pitchFamily="34" charset="0"/>
                <a:sym typeface="Wingdings" pitchFamily="2" charset="2"/>
              </a:rPr>
              <a:t></a:t>
            </a:r>
            <a:r>
              <a:rPr lang="fr-FR" sz="1800" dirty="0">
                <a:latin typeface="Arial" pitchFamily="34" charset="0"/>
                <a:cs typeface="Arial" pitchFamily="34" charset="0"/>
              </a:rPr>
              <a:t> c’est d’abord une économie significative pour les participants</a:t>
            </a:r>
            <a:endParaRPr lang="fr-FR" sz="2000" dirty="0">
              <a:latin typeface="Arial" pitchFamily="34" charset="0"/>
              <a:cs typeface="Arial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quoi consiste le défi DÉCLICS 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0551"/>
            <a:ext cx="7945820" cy="757890"/>
          </a:xfrm>
        </p:spPr>
        <p:txBody>
          <a:bodyPr/>
          <a:lstStyle/>
          <a:p>
            <a:r>
              <a:rPr lang="fr-FR" dirty="0"/>
              <a:t>Principes – Défi thématique Energie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315309" y="4995261"/>
            <a:ext cx="8087711" cy="1332000"/>
          </a:xfrm>
          <a:prstGeom prst="wedgeRectCallout">
            <a:avLst>
              <a:gd name="adj1" fmla="val -21223"/>
              <a:gd name="adj2" fmla="val 69542"/>
            </a:avLst>
          </a:prstGeom>
          <a:gradFill>
            <a:gsLst>
              <a:gs pos="0">
                <a:srgbClr val="0080A9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Les économies d’énergie doivent être issues </a:t>
            </a:r>
            <a:r>
              <a:rPr lang="fr-FR" sz="2400" b="1" dirty="0"/>
              <a:t>de changements de comportement et non d’investissements importants </a:t>
            </a:r>
            <a:r>
              <a:rPr lang="fr-FR" sz="2400" dirty="0"/>
              <a:t>(isolation, changement de chaudière…)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15310" y="1765737"/>
            <a:ext cx="8087711" cy="1332000"/>
          </a:xfrm>
          <a:prstGeom prst="wedgeRectCallout">
            <a:avLst>
              <a:gd name="adj1" fmla="val -21223"/>
              <a:gd name="adj2" fmla="val 69542"/>
            </a:avLst>
          </a:prstGeom>
          <a:gradFill>
            <a:gsLst>
              <a:gs pos="0">
                <a:srgbClr val="0080A9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Un défi entre familles…pour économiser </a:t>
            </a:r>
            <a:r>
              <a:rPr lang="fr-FR" sz="2400" b="1" dirty="0"/>
              <a:t>8% d’énergie minimum en 5 mois</a:t>
            </a:r>
          </a:p>
          <a:p>
            <a:pPr algn="ctr"/>
            <a:endParaRPr lang="fr-FR" sz="2400" dirty="0"/>
          </a:p>
        </p:txBody>
      </p:sp>
      <p:sp>
        <p:nvSpPr>
          <p:cNvPr id="15" name="Rectangle 14"/>
          <p:cNvSpPr/>
          <p:nvPr/>
        </p:nvSpPr>
        <p:spPr>
          <a:xfrm>
            <a:off x="315310" y="3380499"/>
            <a:ext cx="8087711" cy="1332000"/>
          </a:xfrm>
          <a:prstGeom prst="wedgeRectCallout">
            <a:avLst>
              <a:gd name="adj1" fmla="val -21223"/>
              <a:gd name="adj2" fmla="val 69542"/>
            </a:avLst>
          </a:prstGeom>
          <a:gradFill>
            <a:gsLst>
              <a:gs pos="0">
                <a:srgbClr val="0080A9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/>
              <a:t>Concours officiel </a:t>
            </a:r>
            <a:r>
              <a:rPr lang="fr-FR" sz="2400" b="1" dirty="0"/>
              <a:t>du 1er décembre au 30 avril</a:t>
            </a:r>
            <a:endParaRPr lang="fr-FR" sz="2400" dirty="0"/>
          </a:p>
          <a:p>
            <a:pPr algn="ctr"/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960551"/>
            <a:ext cx="8229600" cy="757890"/>
          </a:xfrm>
        </p:spPr>
        <p:txBody>
          <a:bodyPr/>
          <a:lstStyle/>
          <a:p>
            <a:r>
              <a:rPr lang="fr-FR" dirty="0"/>
              <a:t>Les différents rôles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fr-FR" sz="2000" b="1" dirty="0"/>
              <a:t>Plusieurs types d’acteurs </a:t>
            </a:r>
            <a:r>
              <a:rPr lang="fr-FR" sz="2000" dirty="0"/>
              <a:t>: les intercommunalités, les communes, les animateurs, les capitaines et les groupes de familles</a:t>
            </a:r>
          </a:p>
          <a:p>
            <a:pPr>
              <a:spcAft>
                <a:spcPts val="600"/>
              </a:spcAft>
            </a:pPr>
            <a:r>
              <a:rPr lang="fr-FR" sz="2000" b="1" dirty="0"/>
              <a:t>Les animateurs </a:t>
            </a:r>
            <a:r>
              <a:rPr lang="fr-FR" sz="2000" dirty="0"/>
              <a:t>assistent les capitaines et animent le défi</a:t>
            </a:r>
          </a:p>
          <a:p>
            <a:pPr>
              <a:spcAft>
                <a:spcPts val="600"/>
              </a:spcAft>
            </a:pPr>
            <a:r>
              <a:rPr lang="fr-FR" sz="2000" b="1" dirty="0"/>
              <a:t>Les intercommunalités </a:t>
            </a:r>
            <a:r>
              <a:rPr lang="fr-FR" sz="2000" dirty="0"/>
              <a:t>et municipalités lancent le concours sur leur territoire</a:t>
            </a:r>
          </a:p>
          <a:p>
            <a:pPr>
              <a:spcAft>
                <a:spcPts val="600"/>
              </a:spcAft>
            </a:pPr>
            <a:r>
              <a:rPr lang="fr-FR" sz="2000" b="1" dirty="0"/>
              <a:t>Les capitaines </a:t>
            </a:r>
            <a:r>
              <a:rPr lang="fr-FR" sz="2000" dirty="0"/>
              <a:t>accompagnent les familles participantes sur les gestes économes et les relevés de consommations pendant le concours et organisent les réunions de groupes</a:t>
            </a:r>
          </a:p>
          <a:p>
            <a:pPr>
              <a:spcAft>
                <a:spcPts val="600"/>
              </a:spcAft>
            </a:pPr>
            <a:r>
              <a:rPr lang="fr-FR" sz="2000" b="1" dirty="0"/>
              <a:t>Les intercommunalités </a:t>
            </a:r>
            <a:r>
              <a:rPr lang="fr-FR" sz="2000" dirty="0"/>
              <a:t>et les communes organisent une cérémonie de remise des prix aux groupes gagnants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fr-FR" sz="2000" b="1" dirty="0"/>
              <a:t>+ une aide du CLER, organisateur du concours à l’échelle nationale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E8BF93-7D44-4D49-BB13-07C3E212325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2030818"/>
            <a:ext cx="8193504" cy="4325531"/>
          </a:xfrm>
        </p:spPr>
        <p:txBody>
          <a:bodyPr/>
          <a:lstStyle/>
          <a:p>
            <a:r>
              <a:rPr lang="fr-FR" sz="2400" dirty="0">
                <a:latin typeface="Arial" pitchFamily="34" charset="0"/>
                <a:cs typeface="Arial" pitchFamily="34" charset="0"/>
              </a:rPr>
              <a:t>Coordonner le projet dans les communes (animation des comités de pilotage, des groupes de travail, respect du planning)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Aider à la recherche des familles participantes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Assister les capitaines </a:t>
            </a:r>
            <a:r>
              <a:rPr lang="fr-FR" sz="2400" dirty="0"/>
              <a:t>d’équipe</a:t>
            </a:r>
            <a:endParaRPr lang="fr-FR" sz="2400" dirty="0">
              <a:latin typeface="Arial" pitchFamily="34" charset="0"/>
              <a:cs typeface="Arial" pitchFamily="34" charset="0"/>
            </a:endParaRP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Fournir des outils d’information, de sensibilisation sur les gestes économes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Vérifier et valider les relevés de consommation d’énergie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Co organiser les différents événements avec les communes et l’intercommunalité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7AC9-9B35-4502-959F-75AA3A857C52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 de l’animateur (la société CV)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12232"/>
            <a:ext cx="8193504" cy="4596063"/>
          </a:xfrm>
        </p:spPr>
        <p:txBody>
          <a:bodyPr/>
          <a:lstStyle/>
          <a:p>
            <a:r>
              <a:rPr lang="fr-FR" sz="2400" dirty="0">
                <a:latin typeface="Arial" pitchFamily="34" charset="0"/>
                <a:cs typeface="Arial" pitchFamily="34" charset="0"/>
              </a:rPr>
              <a:t>Identifier un responsable de l’action en interne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Trouver des familles et des capitaines sur son territoire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Organiser le lancement du concours avec le coordinateur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Participer aux Comités de Pilotage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Fournir des lots (théâtre, cinéma, sport, transport public, piscine…) aux participants (à déterminer par la municipalité)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Participer à la Remise des Prix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La communauté de commune et les communes sont accompagnées pour chaque action par l’animateur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7AC9-9B35-4502-959F-75AA3A857C52}" type="slidenum">
              <a:rPr lang="fr-FR" smtClean="0"/>
              <a:pPr>
                <a:defRPr/>
              </a:pPr>
              <a:t>8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 des collectivités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9363" y="1792706"/>
            <a:ext cx="8229600" cy="4333458"/>
          </a:xfrm>
        </p:spPr>
        <p:txBody>
          <a:bodyPr/>
          <a:lstStyle/>
          <a:p>
            <a:r>
              <a:rPr lang="fr-FR" sz="2400" dirty="0">
                <a:latin typeface="Arial" pitchFamily="34" charset="0"/>
                <a:cs typeface="Arial" pitchFamily="34" charset="0"/>
              </a:rPr>
              <a:t>Etre le contact/guide/relais des familles participantes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Représenter son “groupe de familles”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Distribuer le matériel de la campagne (outils d’informations, de sensibilisation, de suivi des consommations) aux participants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Participer aux Comités de Pilotage et aux groupes de travail</a:t>
            </a:r>
          </a:p>
          <a:p>
            <a:r>
              <a:rPr lang="fr-FR" sz="2400" dirty="0">
                <a:latin typeface="Arial" pitchFamily="34" charset="0"/>
                <a:cs typeface="Arial" pitchFamily="34" charset="0"/>
              </a:rPr>
              <a:t>Responsable de la mise en ligne des relevés de consommation de leur “groupe de familles”</a:t>
            </a:r>
            <a:br>
              <a:rPr lang="fr-FR" sz="2200" dirty="0">
                <a:latin typeface="Arial" pitchFamily="34" charset="0"/>
                <a:cs typeface="Arial" pitchFamily="34" charset="0"/>
              </a:rPr>
            </a:br>
            <a:endParaRPr lang="fr-FR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57AC9-9B35-4502-959F-75AA3A857C52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Rôle des capitaines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CVPA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Masque CV</Template>
  <TotalTime>826</TotalTime>
  <Words>796</Words>
  <Application>Microsoft Office PowerPoint</Application>
  <PresentationFormat>Affichage à l'écran (4:3)</PresentationFormat>
  <Paragraphs>111</Paragraphs>
  <Slides>15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Century Gothic</vt:lpstr>
      <vt:lpstr>Courier New</vt:lpstr>
      <vt:lpstr>Wingdings</vt:lpstr>
      <vt:lpstr>Modèle CVPA</vt:lpstr>
      <vt:lpstr>Microsoft Excel 97-2003 Worksheet</vt:lpstr>
      <vt:lpstr>Centrales Villageoises de..</vt:lpstr>
      <vt:lpstr>Rappel sur la société locale</vt:lpstr>
      <vt:lpstr>Pourquoi le défi DÉCLICS?</vt:lpstr>
      <vt:lpstr>En quoi consiste le défi DÉCLICS ?</vt:lpstr>
      <vt:lpstr>Principes – Défi thématique Energie</vt:lpstr>
      <vt:lpstr>Les différents rôles</vt:lpstr>
      <vt:lpstr>Rôle de l’animateur (la société CV)</vt:lpstr>
      <vt:lpstr>Rôle des collectivités</vt:lpstr>
      <vt:lpstr>Rôle des capitaines</vt:lpstr>
      <vt:lpstr>Intérêt pour les communes</vt:lpstr>
      <vt:lpstr>Eléments de budget</vt:lpstr>
      <vt:lpstr>Le support technique</vt:lpstr>
      <vt:lpstr>Eléments de coûts</vt:lpstr>
      <vt:lpstr>Présentation PowerPoint</vt:lpstr>
      <vt:lpstr>MERCI POUR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CENTRALES VILLAGEOISES du Pays d’Aigues</dc:title>
  <dc:creator>Jean-Michel BOSTETTER</dc:creator>
  <cp:lastModifiedBy>Etienne Jouin</cp:lastModifiedBy>
  <cp:revision>63</cp:revision>
  <dcterms:created xsi:type="dcterms:W3CDTF">2018-07-22T09:47:15Z</dcterms:created>
  <dcterms:modified xsi:type="dcterms:W3CDTF">2020-06-25T15:05:01Z</dcterms:modified>
</cp:coreProperties>
</file>