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24"/>
  </p:notesMasterIdLst>
  <p:handoutMasterIdLst>
    <p:handoutMasterId r:id="rId25"/>
  </p:handoutMasterIdLst>
  <p:sldIdLst>
    <p:sldId id="275" r:id="rId2"/>
    <p:sldId id="366" r:id="rId3"/>
    <p:sldId id="355" r:id="rId4"/>
    <p:sldId id="358" r:id="rId5"/>
    <p:sldId id="359" r:id="rId6"/>
    <p:sldId id="360" r:id="rId7"/>
    <p:sldId id="271" r:id="rId8"/>
    <p:sldId id="274" r:id="rId9"/>
    <p:sldId id="369" r:id="rId10"/>
    <p:sldId id="272" r:id="rId11"/>
    <p:sldId id="361" r:id="rId12"/>
    <p:sldId id="377" r:id="rId13"/>
    <p:sldId id="476" r:id="rId14"/>
    <p:sldId id="303" r:id="rId15"/>
    <p:sldId id="378" r:id="rId16"/>
    <p:sldId id="273" r:id="rId17"/>
    <p:sldId id="379" r:id="rId18"/>
    <p:sldId id="475" r:id="rId19"/>
    <p:sldId id="465" r:id="rId20"/>
    <p:sldId id="439" r:id="rId21"/>
    <p:sldId id="364" r:id="rId22"/>
    <p:sldId id="353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E38"/>
    <a:srgbClr val="A6D36B"/>
    <a:srgbClr val="CCCCFF"/>
    <a:srgbClr val="CC99FF"/>
    <a:srgbClr val="9966FF"/>
    <a:srgbClr val="FACA6A"/>
    <a:srgbClr val="C2E1E4"/>
    <a:srgbClr val="F9B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82" autoAdjust="0"/>
    <p:restoredTop sz="94563" autoAdjust="0"/>
  </p:normalViewPr>
  <p:slideViewPr>
    <p:cSldViewPr>
      <p:cViewPr varScale="1">
        <p:scale>
          <a:sx n="111" d="100"/>
          <a:sy n="111" d="100"/>
        </p:scale>
        <p:origin x="12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1CCA7-8F45-4513-99A1-AADFAAA39AC3}" type="doc">
      <dgm:prSet loTypeId="urn:microsoft.com/office/officeart/2005/8/layout/chevron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5867C34-8C36-4E33-AD82-58D1010D9DA1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5B40A067-F8F4-4802-BB89-EC0AA90B25FB}" type="parTrans" cxnId="{5B97D64B-F7B9-421B-914C-F383B2F86FC6}">
      <dgm:prSet/>
      <dgm:spPr/>
      <dgm:t>
        <a:bodyPr/>
        <a:lstStyle/>
        <a:p>
          <a:endParaRPr lang="fr-FR"/>
        </a:p>
      </dgm:t>
    </dgm:pt>
    <dgm:pt modelId="{8D4CB22E-C7B0-4857-A665-88D15CE9B7EF}" type="sibTrans" cxnId="{5B97D64B-F7B9-421B-914C-F383B2F86FC6}">
      <dgm:prSet/>
      <dgm:spPr/>
      <dgm:t>
        <a:bodyPr/>
        <a:lstStyle/>
        <a:p>
          <a:endParaRPr lang="fr-FR"/>
        </a:p>
      </dgm:t>
    </dgm:pt>
    <dgm:pt modelId="{4597F08B-3692-4CEF-838E-1F610A01DA07}">
      <dgm:prSet phldrT="[Texte]" custT="1"/>
      <dgm:spPr/>
      <dgm:t>
        <a:bodyPr/>
        <a:lstStyle/>
        <a:p>
          <a:r>
            <a:rPr lang="fr-FR" sz="1800" dirty="0"/>
            <a:t>PHASE EMERGENCE</a:t>
          </a:r>
        </a:p>
      </dgm:t>
    </dgm:pt>
    <dgm:pt modelId="{CB549822-5A98-4C76-BB5C-1C577F1FFF3B}" type="parTrans" cxnId="{628B8520-FAFE-454E-B15F-91FF0313B81C}">
      <dgm:prSet/>
      <dgm:spPr/>
      <dgm:t>
        <a:bodyPr/>
        <a:lstStyle/>
        <a:p>
          <a:endParaRPr lang="fr-FR"/>
        </a:p>
      </dgm:t>
    </dgm:pt>
    <dgm:pt modelId="{B9A1C282-BD23-46EB-9FA0-FF9578338513}" type="sibTrans" cxnId="{628B8520-FAFE-454E-B15F-91FF0313B81C}">
      <dgm:prSet/>
      <dgm:spPr/>
      <dgm:t>
        <a:bodyPr/>
        <a:lstStyle/>
        <a:p>
          <a:endParaRPr lang="fr-FR"/>
        </a:p>
      </dgm:t>
    </dgm:pt>
    <dgm:pt modelId="{FF549B47-A9A8-4E16-A16B-20601FE190E1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B1393142-4F5D-4460-8B23-858A9AE82E95}" type="parTrans" cxnId="{28ED598A-AED6-4831-A0BD-7AB9153BDCC2}">
      <dgm:prSet/>
      <dgm:spPr/>
      <dgm:t>
        <a:bodyPr/>
        <a:lstStyle/>
        <a:p>
          <a:endParaRPr lang="fr-FR"/>
        </a:p>
      </dgm:t>
    </dgm:pt>
    <dgm:pt modelId="{11E9C447-49E2-4527-8E0B-7DDFB79584A4}" type="sibTrans" cxnId="{28ED598A-AED6-4831-A0BD-7AB9153BDCC2}">
      <dgm:prSet/>
      <dgm:spPr/>
      <dgm:t>
        <a:bodyPr/>
        <a:lstStyle/>
        <a:p>
          <a:endParaRPr lang="fr-FR"/>
        </a:p>
      </dgm:t>
    </dgm:pt>
    <dgm:pt modelId="{45280959-9F85-405D-96AA-8C6E8112A30C}">
      <dgm:prSet phldrT="[Texte]" custT="1"/>
      <dgm:spPr/>
      <dgm:t>
        <a:bodyPr/>
        <a:lstStyle/>
        <a:p>
          <a:r>
            <a:rPr lang="fr-FR" sz="1800" dirty="0"/>
            <a:t>PHASE ANIMATION</a:t>
          </a:r>
        </a:p>
      </dgm:t>
    </dgm:pt>
    <dgm:pt modelId="{635F4830-72FE-482C-894A-E297A1580AF1}" type="parTrans" cxnId="{D5644195-1F8E-4036-8E08-C2861DF616F8}">
      <dgm:prSet/>
      <dgm:spPr/>
      <dgm:t>
        <a:bodyPr/>
        <a:lstStyle/>
        <a:p>
          <a:endParaRPr lang="fr-FR"/>
        </a:p>
      </dgm:t>
    </dgm:pt>
    <dgm:pt modelId="{C3758498-EF23-42ED-AB0D-ACB802B4D167}" type="sibTrans" cxnId="{D5644195-1F8E-4036-8E08-C2861DF616F8}">
      <dgm:prSet/>
      <dgm:spPr/>
      <dgm:t>
        <a:bodyPr/>
        <a:lstStyle/>
        <a:p>
          <a:endParaRPr lang="fr-FR"/>
        </a:p>
      </dgm:t>
    </dgm:pt>
    <dgm:pt modelId="{6937C4FD-0C1B-464A-8EC1-9496CAC5B8FF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11002898-4829-4380-A38A-C79DD400171D}" type="parTrans" cxnId="{11DDE2D1-4F2F-41F5-BAA7-FBD72282EF0C}">
      <dgm:prSet/>
      <dgm:spPr/>
      <dgm:t>
        <a:bodyPr/>
        <a:lstStyle/>
        <a:p>
          <a:endParaRPr lang="fr-FR"/>
        </a:p>
      </dgm:t>
    </dgm:pt>
    <dgm:pt modelId="{0C5A2695-1E8C-420F-BE29-ACDFB2C2AB81}" type="sibTrans" cxnId="{11DDE2D1-4F2F-41F5-BAA7-FBD72282EF0C}">
      <dgm:prSet/>
      <dgm:spPr/>
      <dgm:t>
        <a:bodyPr/>
        <a:lstStyle/>
        <a:p>
          <a:endParaRPr lang="fr-FR"/>
        </a:p>
      </dgm:t>
    </dgm:pt>
    <dgm:pt modelId="{7E9C8360-A6F9-402B-9AF5-4C068BE30E4C}">
      <dgm:prSet phldrT="[Texte]" custT="1"/>
      <dgm:spPr/>
      <dgm:t>
        <a:bodyPr/>
        <a:lstStyle/>
        <a:p>
          <a:r>
            <a:rPr lang="fr-FR" sz="1800" dirty="0"/>
            <a:t>PHASE DEVELOPPEMENT</a:t>
          </a:r>
        </a:p>
      </dgm:t>
    </dgm:pt>
    <dgm:pt modelId="{210C00D4-8EFB-4492-A5EB-8354F9C66D21}" type="parTrans" cxnId="{D0D3BACA-8C2B-4357-A48B-B971841B02E9}">
      <dgm:prSet/>
      <dgm:spPr/>
      <dgm:t>
        <a:bodyPr/>
        <a:lstStyle/>
        <a:p>
          <a:endParaRPr lang="fr-FR"/>
        </a:p>
      </dgm:t>
    </dgm:pt>
    <dgm:pt modelId="{EB3D06B6-0480-446C-B95D-3A9A103ED4CC}" type="sibTrans" cxnId="{D0D3BACA-8C2B-4357-A48B-B971841B02E9}">
      <dgm:prSet/>
      <dgm:spPr/>
      <dgm:t>
        <a:bodyPr/>
        <a:lstStyle/>
        <a:p>
          <a:endParaRPr lang="fr-FR"/>
        </a:p>
      </dgm:t>
    </dgm:pt>
    <dgm:pt modelId="{470584F0-B982-4665-9588-899BBDA4427A}">
      <dgm:prSet/>
      <dgm:spPr/>
      <dgm:t>
        <a:bodyPr/>
        <a:lstStyle/>
        <a:p>
          <a:r>
            <a:rPr lang="fr-FR" dirty="0"/>
            <a:t>4</a:t>
          </a:r>
        </a:p>
      </dgm:t>
    </dgm:pt>
    <dgm:pt modelId="{50A16ACA-EC16-4C22-B181-C9A283D0E927}" type="parTrans" cxnId="{CCB8D139-DC50-4522-87BC-B81455D1BD94}">
      <dgm:prSet/>
      <dgm:spPr/>
      <dgm:t>
        <a:bodyPr/>
        <a:lstStyle/>
        <a:p>
          <a:endParaRPr lang="fr-FR"/>
        </a:p>
      </dgm:t>
    </dgm:pt>
    <dgm:pt modelId="{2B1D44D9-65E8-4852-B0AD-0D60CCB83B4E}" type="sibTrans" cxnId="{CCB8D139-DC50-4522-87BC-B81455D1BD94}">
      <dgm:prSet/>
      <dgm:spPr/>
      <dgm:t>
        <a:bodyPr/>
        <a:lstStyle/>
        <a:p>
          <a:endParaRPr lang="fr-FR"/>
        </a:p>
      </dgm:t>
    </dgm:pt>
    <dgm:pt modelId="{C1E433DD-EF08-4E3D-982A-80654A93DD6E}">
      <dgm:prSet custT="1"/>
      <dgm:spPr/>
      <dgm:t>
        <a:bodyPr/>
        <a:lstStyle/>
        <a:p>
          <a:r>
            <a:rPr lang="fr-FR" sz="1800" dirty="0"/>
            <a:t>PHASE REALISATION</a:t>
          </a:r>
        </a:p>
      </dgm:t>
    </dgm:pt>
    <dgm:pt modelId="{FCBAFC35-190A-4DC2-B518-55D07DC80BE2}" type="parTrans" cxnId="{B27AC5FC-BA13-41A6-A0C2-29905E090FDF}">
      <dgm:prSet/>
      <dgm:spPr/>
      <dgm:t>
        <a:bodyPr/>
        <a:lstStyle/>
        <a:p>
          <a:endParaRPr lang="fr-FR"/>
        </a:p>
      </dgm:t>
    </dgm:pt>
    <dgm:pt modelId="{29F1BFBA-4586-4CE0-8C46-F28B6210FED4}" type="sibTrans" cxnId="{B27AC5FC-BA13-41A6-A0C2-29905E090FDF}">
      <dgm:prSet/>
      <dgm:spPr/>
      <dgm:t>
        <a:bodyPr/>
        <a:lstStyle/>
        <a:p>
          <a:endParaRPr lang="fr-FR"/>
        </a:p>
      </dgm:t>
    </dgm:pt>
    <dgm:pt modelId="{33866853-23C8-441C-A8C6-CBD38CAA32DE}">
      <dgm:prSet/>
      <dgm:spPr/>
      <dgm:t>
        <a:bodyPr/>
        <a:lstStyle/>
        <a:p>
          <a:r>
            <a:rPr lang="fr-FR" dirty="0"/>
            <a:t>5</a:t>
          </a:r>
        </a:p>
      </dgm:t>
    </dgm:pt>
    <dgm:pt modelId="{859DCDAE-B5CF-4A57-850B-061DDC6CFD4B}" type="parTrans" cxnId="{E6204949-46CF-4C49-AB70-40C9D5C5D468}">
      <dgm:prSet/>
      <dgm:spPr/>
      <dgm:t>
        <a:bodyPr/>
        <a:lstStyle/>
        <a:p>
          <a:endParaRPr lang="fr-FR"/>
        </a:p>
      </dgm:t>
    </dgm:pt>
    <dgm:pt modelId="{4067AA5B-5E49-4C85-93F9-B74A44E39F16}" type="sibTrans" cxnId="{E6204949-46CF-4C49-AB70-40C9D5C5D468}">
      <dgm:prSet/>
      <dgm:spPr/>
      <dgm:t>
        <a:bodyPr/>
        <a:lstStyle/>
        <a:p>
          <a:endParaRPr lang="fr-FR"/>
        </a:p>
      </dgm:t>
    </dgm:pt>
    <dgm:pt modelId="{0345DAC1-60E3-42F2-BA4A-E943DCF1953C}">
      <dgm:prSet/>
      <dgm:spPr/>
      <dgm:t>
        <a:bodyPr/>
        <a:lstStyle/>
        <a:p>
          <a:r>
            <a:rPr lang="fr-FR" dirty="0"/>
            <a:t>PHASE EXPLOITATION</a:t>
          </a:r>
        </a:p>
      </dgm:t>
    </dgm:pt>
    <dgm:pt modelId="{49155222-A03F-468F-9C66-D32D6E570B5A}" type="parTrans" cxnId="{21181F96-A98B-4546-B013-C36F5C5DD474}">
      <dgm:prSet/>
      <dgm:spPr/>
      <dgm:t>
        <a:bodyPr/>
        <a:lstStyle/>
        <a:p>
          <a:endParaRPr lang="fr-FR"/>
        </a:p>
      </dgm:t>
    </dgm:pt>
    <dgm:pt modelId="{8DFDD957-89CF-41C0-A02B-B7373C4BD91E}" type="sibTrans" cxnId="{21181F96-A98B-4546-B013-C36F5C5DD474}">
      <dgm:prSet/>
      <dgm:spPr/>
      <dgm:t>
        <a:bodyPr/>
        <a:lstStyle/>
        <a:p>
          <a:endParaRPr lang="fr-FR"/>
        </a:p>
      </dgm:t>
    </dgm:pt>
    <dgm:pt modelId="{81036137-9F20-48CA-B158-D18E525F8F18}" type="pres">
      <dgm:prSet presAssocID="{6231CCA7-8F45-4513-99A1-AADFAAA39AC3}" presName="linearFlow" presStyleCnt="0">
        <dgm:presLayoutVars>
          <dgm:dir/>
          <dgm:animLvl val="lvl"/>
          <dgm:resizeHandles val="exact"/>
        </dgm:presLayoutVars>
      </dgm:prSet>
      <dgm:spPr/>
    </dgm:pt>
    <dgm:pt modelId="{71ECCAC7-8697-4856-B06B-7E4A0EE2B714}" type="pres">
      <dgm:prSet presAssocID="{B5867C34-8C36-4E33-AD82-58D1010D9DA1}" presName="composite" presStyleCnt="0"/>
      <dgm:spPr/>
    </dgm:pt>
    <dgm:pt modelId="{99D1392F-41A9-4DF7-A8BE-5CF81B81F726}" type="pres">
      <dgm:prSet presAssocID="{B5867C34-8C36-4E33-AD82-58D1010D9DA1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CA23E27-753B-47A8-A086-DB0480A331C1}" type="pres">
      <dgm:prSet presAssocID="{B5867C34-8C36-4E33-AD82-58D1010D9DA1}" presName="descendantText" presStyleLbl="alignAcc1" presStyleIdx="0" presStyleCnt="5">
        <dgm:presLayoutVars>
          <dgm:bulletEnabled val="1"/>
        </dgm:presLayoutVars>
      </dgm:prSet>
      <dgm:spPr/>
    </dgm:pt>
    <dgm:pt modelId="{15ECE8C2-1CB8-43E9-9F45-9F30D12E02D7}" type="pres">
      <dgm:prSet presAssocID="{8D4CB22E-C7B0-4857-A665-88D15CE9B7EF}" presName="sp" presStyleCnt="0"/>
      <dgm:spPr/>
    </dgm:pt>
    <dgm:pt modelId="{A44C500B-3F56-47B7-B3F8-F5077A547C2F}" type="pres">
      <dgm:prSet presAssocID="{FF549B47-A9A8-4E16-A16B-20601FE190E1}" presName="composite" presStyleCnt="0"/>
      <dgm:spPr/>
    </dgm:pt>
    <dgm:pt modelId="{D8EE805F-246B-4CEC-B1BF-85DFC20BD719}" type="pres">
      <dgm:prSet presAssocID="{FF549B47-A9A8-4E16-A16B-20601FE190E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BB716D59-E0F7-469B-9957-2402285A4FE8}" type="pres">
      <dgm:prSet presAssocID="{FF549B47-A9A8-4E16-A16B-20601FE190E1}" presName="descendantText" presStyleLbl="alignAcc1" presStyleIdx="1" presStyleCnt="5">
        <dgm:presLayoutVars>
          <dgm:bulletEnabled val="1"/>
        </dgm:presLayoutVars>
      </dgm:prSet>
      <dgm:spPr/>
    </dgm:pt>
    <dgm:pt modelId="{D93EB88F-C1CA-4E64-888D-A1DE816616FB}" type="pres">
      <dgm:prSet presAssocID="{11E9C447-49E2-4527-8E0B-7DDFB79584A4}" presName="sp" presStyleCnt="0"/>
      <dgm:spPr/>
    </dgm:pt>
    <dgm:pt modelId="{7E5ACB65-450E-4F4B-AFF4-809EFB288486}" type="pres">
      <dgm:prSet presAssocID="{6937C4FD-0C1B-464A-8EC1-9496CAC5B8FF}" presName="composite" presStyleCnt="0"/>
      <dgm:spPr/>
    </dgm:pt>
    <dgm:pt modelId="{AF41CF57-C05C-4BAB-9293-E7BB8E689A6A}" type="pres">
      <dgm:prSet presAssocID="{6937C4FD-0C1B-464A-8EC1-9496CAC5B8FF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E71FD92-B5A0-4969-BA06-5B449A7B6FF1}" type="pres">
      <dgm:prSet presAssocID="{6937C4FD-0C1B-464A-8EC1-9496CAC5B8FF}" presName="descendantText" presStyleLbl="alignAcc1" presStyleIdx="2" presStyleCnt="5">
        <dgm:presLayoutVars>
          <dgm:bulletEnabled val="1"/>
        </dgm:presLayoutVars>
      </dgm:prSet>
      <dgm:spPr/>
    </dgm:pt>
    <dgm:pt modelId="{85A21511-AF59-4435-B664-1086EB05F375}" type="pres">
      <dgm:prSet presAssocID="{0C5A2695-1E8C-420F-BE29-ACDFB2C2AB81}" presName="sp" presStyleCnt="0"/>
      <dgm:spPr/>
    </dgm:pt>
    <dgm:pt modelId="{B636EC4F-C6C0-4C47-8536-B07E746C3D21}" type="pres">
      <dgm:prSet presAssocID="{470584F0-B982-4665-9588-899BBDA4427A}" presName="composite" presStyleCnt="0"/>
      <dgm:spPr/>
    </dgm:pt>
    <dgm:pt modelId="{0C9B2CF4-5273-413F-9114-D4B82B7F56A3}" type="pres">
      <dgm:prSet presAssocID="{470584F0-B982-4665-9588-899BBDA4427A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330D9DB-7597-4EFE-9551-81893AE985C8}" type="pres">
      <dgm:prSet presAssocID="{470584F0-B982-4665-9588-899BBDA4427A}" presName="descendantText" presStyleLbl="alignAcc1" presStyleIdx="3" presStyleCnt="5">
        <dgm:presLayoutVars>
          <dgm:bulletEnabled val="1"/>
        </dgm:presLayoutVars>
      </dgm:prSet>
      <dgm:spPr/>
    </dgm:pt>
    <dgm:pt modelId="{B978244A-6F4D-4FEE-9D24-AEFDC1FD5A50}" type="pres">
      <dgm:prSet presAssocID="{2B1D44D9-65E8-4852-B0AD-0D60CCB83B4E}" presName="sp" presStyleCnt="0"/>
      <dgm:spPr/>
    </dgm:pt>
    <dgm:pt modelId="{D1DB5634-8A6A-4444-938D-9C011C330E1D}" type="pres">
      <dgm:prSet presAssocID="{33866853-23C8-441C-A8C6-CBD38CAA32DE}" presName="composite" presStyleCnt="0"/>
      <dgm:spPr/>
    </dgm:pt>
    <dgm:pt modelId="{CEF65414-0291-4860-BE4B-090AD5A85DAD}" type="pres">
      <dgm:prSet presAssocID="{33866853-23C8-441C-A8C6-CBD38CAA32D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E3C6B61-326F-4389-B195-0A9E447746D0}" type="pres">
      <dgm:prSet presAssocID="{33866853-23C8-441C-A8C6-CBD38CAA32D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7D731410-429A-49C8-A342-2B6D9016B96A}" type="presOf" srcId="{C1E433DD-EF08-4E3D-982A-80654A93DD6E}" destId="{A330D9DB-7597-4EFE-9551-81893AE985C8}" srcOrd="0" destOrd="0" presId="urn:microsoft.com/office/officeart/2005/8/layout/chevron2"/>
    <dgm:cxn modelId="{628B8520-FAFE-454E-B15F-91FF0313B81C}" srcId="{B5867C34-8C36-4E33-AD82-58D1010D9DA1}" destId="{4597F08B-3692-4CEF-838E-1F610A01DA07}" srcOrd="0" destOrd="0" parTransId="{CB549822-5A98-4C76-BB5C-1C577F1FFF3B}" sibTransId="{B9A1C282-BD23-46EB-9FA0-FF9578338513}"/>
    <dgm:cxn modelId="{BCFD8C29-EEEF-4E6E-9501-5C9F650403BE}" type="presOf" srcId="{33866853-23C8-441C-A8C6-CBD38CAA32DE}" destId="{CEF65414-0291-4860-BE4B-090AD5A85DAD}" srcOrd="0" destOrd="0" presId="urn:microsoft.com/office/officeart/2005/8/layout/chevron2"/>
    <dgm:cxn modelId="{CCB8D139-DC50-4522-87BC-B81455D1BD94}" srcId="{6231CCA7-8F45-4513-99A1-AADFAAA39AC3}" destId="{470584F0-B982-4665-9588-899BBDA4427A}" srcOrd="3" destOrd="0" parTransId="{50A16ACA-EC16-4C22-B181-C9A283D0E927}" sibTransId="{2B1D44D9-65E8-4852-B0AD-0D60CCB83B4E}"/>
    <dgm:cxn modelId="{C6B3D93C-7E64-4B14-8578-6CBCAFB065A2}" type="presOf" srcId="{7E9C8360-A6F9-402B-9AF5-4C068BE30E4C}" destId="{5E71FD92-B5A0-4969-BA06-5B449A7B6FF1}" srcOrd="0" destOrd="0" presId="urn:microsoft.com/office/officeart/2005/8/layout/chevron2"/>
    <dgm:cxn modelId="{E2EB2C42-D7C8-44E1-999B-D1C2C128D245}" type="presOf" srcId="{45280959-9F85-405D-96AA-8C6E8112A30C}" destId="{BB716D59-E0F7-469B-9957-2402285A4FE8}" srcOrd="0" destOrd="0" presId="urn:microsoft.com/office/officeart/2005/8/layout/chevron2"/>
    <dgm:cxn modelId="{E6204949-46CF-4C49-AB70-40C9D5C5D468}" srcId="{6231CCA7-8F45-4513-99A1-AADFAAA39AC3}" destId="{33866853-23C8-441C-A8C6-CBD38CAA32DE}" srcOrd="4" destOrd="0" parTransId="{859DCDAE-B5CF-4A57-850B-061DDC6CFD4B}" sibTransId="{4067AA5B-5E49-4C85-93F9-B74A44E39F16}"/>
    <dgm:cxn modelId="{E5D51F4B-DF42-4D0E-9008-B40E95C97BAF}" type="presOf" srcId="{0345DAC1-60E3-42F2-BA4A-E943DCF1953C}" destId="{2E3C6B61-326F-4389-B195-0A9E447746D0}" srcOrd="0" destOrd="0" presId="urn:microsoft.com/office/officeart/2005/8/layout/chevron2"/>
    <dgm:cxn modelId="{5B97D64B-F7B9-421B-914C-F383B2F86FC6}" srcId="{6231CCA7-8F45-4513-99A1-AADFAAA39AC3}" destId="{B5867C34-8C36-4E33-AD82-58D1010D9DA1}" srcOrd="0" destOrd="0" parTransId="{5B40A067-F8F4-4802-BB89-EC0AA90B25FB}" sibTransId="{8D4CB22E-C7B0-4857-A665-88D15CE9B7EF}"/>
    <dgm:cxn modelId="{7C0AD574-F2F6-4B8A-9115-714161ED064F}" type="presOf" srcId="{B5867C34-8C36-4E33-AD82-58D1010D9DA1}" destId="{99D1392F-41A9-4DF7-A8BE-5CF81B81F726}" srcOrd="0" destOrd="0" presId="urn:microsoft.com/office/officeart/2005/8/layout/chevron2"/>
    <dgm:cxn modelId="{28ED598A-AED6-4831-A0BD-7AB9153BDCC2}" srcId="{6231CCA7-8F45-4513-99A1-AADFAAA39AC3}" destId="{FF549B47-A9A8-4E16-A16B-20601FE190E1}" srcOrd="1" destOrd="0" parTransId="{B1393142-4F5D-4460-8B23-858A9AE82E95}" sibTransId="{11E9C447-49E2-4527-8E0B-7DDFB79584A4}"/>
    <dgm:cxn modelId="{D5644195-1F8E-4036-8E08-C2861DF616F8}" srcId="{FF549B47-A9A8-4E16-A16B-20601FE190E1}" destId="{45280959-9F85-405D-96AA-8C6E8112A30C}" srcOrd="0" destOrd="0" parTransId="{635F4830-72FE-482C-894A-E297A1580AF1}" sibTransId="{C3758498-EF23-42ED-AB0D-ACB802B4D167}"/>
    <dgm:cxn modelId="{21181F96-A98B-4546-B013-C36F5C5DD474}" srcId="{33866853-23C8-441C-A8C6-CBD38CAA32DE}" destId="{0345DAC1-60E3-42F2-BA4A-E943DCF1953C}" srcOrd="0" destOrd="0" parTransId="{49155222-A03F-468F-9C66-D32D6E570B5A}" sibTransId="{8DFDD957-89CF-41C0-A02B-B7373C4BD91E}"/>
    <dgm:cxn modelId="{D0D3BACA-8C2B-4357-A48B-B971841B02E9}" srcId="{6937C4FD-0C1B-464A-8EC1-9496CAC5B8FF}" destId="{7E9C8360-A6F9-402B-9AF5-4C068BE30E4C}" srcOrd="0" destOrd="0" parTransId="{210C00D4-8EFB-4492-A5EB-8354F9C66D21}" sibTransId="{EB3D06B6-0480-446C-B95D-3A9A103ED4CC}"/>
    <dgm:cxn modelId="{0C597CCD-F918-4D0D-B60F-12ED7E7D17CC}" type="presOf" srcId="{6231CCA7-8F45-4513-99A1-AADFAAA39AC3}" destId="{81036137-9F20-48CA-B158-D18E525F8F18}" srcOrd="0" destOrd="0" presId="urn:microsoft.com/office/officeart/2005/8/layout/chevron2"/>
    <dgm:cxn modelId="{11DDE2D1-4F2F-41F5-BAA7-FBD72282EF0C}" srcId="{6231CCA7-8F45-4513-99A1-AADFAAA39AC3}" destId="{6937C4FD-0C1B-464A-8EC1-9496CAC5B8FF}" srcOrd="2" destOrd="0" parTransId="{11002898-4829-4380-A38A-C79DD400171D}" sibTransId="{0C5A2695-1E8C-420F-BE29-ACDFB2C2AB81}"/>
    <dgm:cxn modelId="{CF243EE2-477C-4937-9E44-86B034963A3A}" type="presOf" srcId="{FF549B47-A9A8-4E16-A16B-20601FE190E1}" destId="{D8EE805F-246B-4CEC-B1BF-85DFC20BD719}" srcOrd="0" destOrd="0" presId="urn:microsoft.com/office/officeart/2005/8/layout/chevron2"/>
    <dgm:cxn modelId="{864B4AE2-A0BB-4E75-A2FE-14EDE5CCFE2C}" type="presOf" srcId="{6937C4FD-0C1B-464A-8EC1-9496CAC5B8FF}" destId="{AF41CF57-C05C-4BAB-9293-E7BB8E689A6A}" srcOrd="0" destOrd="0" presId="urn:microsoft.com/office/officeart/2005/8/layout/chevron2"/>
    <dgm:cxn modelId="{C7A6F7EF-0C19-42C8-BBE6-E7BD7FA4EC32}" type="presOf" srcId="{4597F08B-3692-4CEF-838E-1F610A01DA07}" destId="{5CA23E27-753B-47A8-A086-DB0480A331C1}" srcOrd="0" destOrd="0" presId="urn:microsoft.com/office/officeart/2005/8/layout/chevron2"/>
    <dgm:cxn modelId="{E05BDCFA-BFB2-4F6F-9F27-A4C80A8C110A}" type="presOf" srcId="{470584F0-B982-4665-9588-899BBDA4427A}" destId="{0C9B2CF4-5273-413F-9114-D4B82B7F56A3}" srcOrd="0" destOrd="0" presId="urn:microsoft.com/office/officeart/2005/8/layout/chevron2"/>
    <dgm:cxn modelId="{B27AC5FC-BA13-41A6-A0C2-29905E090FDF}" srcId="{470584F0-B982-4665-9588-899BBDA4427A}" destId="{C1E433DD-EF08-4E3D-982A-80654A93DD6E}" srcOrd="0" destOrd="0" parTransId="{FCBAFC35-190A-4DC2-B518-55D07DC80BE2}" sibTransId="{29F1BFBA-4586-4CE0-8C46-F28B6210FED4}"/>
    <dgm:cxn modelId="{2B16D127-30F7-4B90-87DB-71D9DFCCE76E}" type="presParOf" srcId="{81036137-9F20-48CA-B158-D18E525F8F18}" destId="{71ECCAC7-8697-4856-B06B-7E4A0EE2B714}" srcOrd="0" destOrd="0" presId="urn:microsoft.com/office/officeart/2005/8/layout/chevron2"/>
    <dgm:cxn modelId="{947D740B-9D75-4953-A5F7-644A46C90BC3}" type="presParOf" srcId="{71ECCAC7-8697-4856-B06B-7E4A0EE2B714}" destId="{99D1392F-41A9-4DF7-A8BE-5CF81B81F726}" srcOrd="0" destOrd="0" presId="urn:microsoft.com/office/officeart/2005/8/layout/chevron2"/>
    <dgm:cxn modelId="{BBDFB404-6EDB-4680-A3EA-84D75CB7ABBC}" type="presParOf" srcId="{71ECCAC7-8697-4856-B06B-7E4A0EE2B714}" destId="{5CA23E27-753B-47A8-A086-DB0480A331C1}" srcOrd="1" destOrd="0" presId="urn:microsoft.com/office/officeart/2005/8/layout/chevron2"/>
    <dgm:cxn modelId="{209B0EE1-C4C6-4762-90AE-9BFF106D4B8D}" type="presParOf" srcId="{81036137-9F20-48CA-B158-D18E525F8F18}" destId="{15ECE8C2-1CB8-43E9-9F45-9F30D12E02D7}" srcOrd="1" destOrd="0" presId="urn:microsoft.com/office/officeart/2005/8/layout/chevron2"/>
    <dgm:cxn modelId="{53C8EB40-0D95-4695-9D85-2BAC651B0C25}" type="presParOf" srcId="{81036137-9F20-48CA-B158-D18E525F8F18}" destId="{A44C500B-3F56-47B7-B3F8-F5077A547C2F}" srcOrd="2" destOrd="0" presId="urn:microsoft.com/office/officeart/2005/8/layout/chevron2"/>
    <dgm:cxn modelId="{C58875DC-7914-4734-B255-51DEF1A93F20}" type="presParOf" srcId="{A44C500B-3F56-47B7-B3F8-F5077A547C2F}" destId="{D8EE805F-246B-4CEC-B1BF-85DFC20BD719}" srcOrd="0" destOrd="0" presId="urn:microsoft.com/office/officeart/2005/8/layout/chevron2"/>
    <dgm:cxn modelId="{593254B9-BCD7-4106-8B0E-D6A3554628C1}" type="presParOf" srcId="{A44C500B-3F56-47B7-B3F8-F5077A547C2F}" destId="{BB716D59-E0F7-469B-9957-2402285A4FE8}" srcOrd="1" destOrd="0" presId="urn:microsoft.com/office/officeart/2005/8/layout/chevron2"/>
    <dgm:cxn modelId="{31F53471-07FB-4C5F-8249-9B00A792C0EA}" type="presParOf" srcId="{81036137-9F20-48CA-B158-D18E525F8F18}" destId="{D93EB88F-C1CA-4E64-888D-A1DE816616FB}" srcOrd="3" destOrd="0" presId="urn:microsoft.com/office/officeart/2005/8/layout/chevron2"/>
    <dgm:cxn modelId="{D723A018-73F4-4603-BAA9-288562AEE7C0}" type="presParOf" srcId="{81036137-9F20-48CA-B158-D18E525F8F18}" destId="{7E5ACB65-450E-4F4B-AFF4-809EFB288486}" srcOrd="4" destOrd="0" presId="urn:microsoft.com/office/officeart/2005/8/layout/chevron2"/>
    <dgm:cxn modelId="{242012CA-4FA8-4CF2-BC6E-6F236ED35BD1}" type="presParOf" srcId="{7E5ACB65-450E-4F4B-AFF4-809EFB288486}" destId="{AF41CF57-C05C-4BAB-9293-E7BB8E689A6A}" srcOrd="0" destOrd="0" presId="urn:microsoft.com/office/officeart/2005/8/layout/chevron2"/>
    <dgm:cxn modelId="{4C442EFC-F344-4C4B-B376-2294E420D543}" type="presParOf" srcId="{7E5ACB65-450E-4F4B-AFF4-809EFB288486}" destId="{5E71FD92-B5A0-4969-BA06-5B449A7B6FF1}" srcOrd="1" destOrd="0" presId="urn:microsoft.com/office/officeart/2005/8/layout/chevron2"/>
    <dgm:cxn modelId="{2587E180-28BA-4DB9-8FF1-DE074189921E}" type="presParOf" srcId="{81036137-9F20-48CA-B158-D18E525F8F18}" destId="{85A21511-AF59-4435-B664-1086EB05F375}" srcOrd="5" destOrd="0" presId="urn:microsoft.com/office/officeart/2005/8/layout/chevron2"/>
    <dgm:cxn modelId="{923A3DA6-12DD-4D2F-9809-02DFAF72DAC1}" type="presParOf" srcId="{81036137-9F20-48CA-B158-D18E525F8F18}" destId="{B636EC4F-C6C0-4C47-8536-B07E746C3D21}" srcOrd="6" destOrd="0" presId="urn:microsoft.com/office/officeart/2005/8/layout/chevron2"/>
    <dgm:cxn modelId="{3B3D58B1-2284-4900-B63F-29C389950471}" type="presParOf" srcId="{B636EC4F-C6C0-4C47-8536-B07E746C3D21}" destId="{0C9B2CF4-5273-413F-9114-D4B82B7F56A3}" srcOrd="0" destOrd="0" presId="urn:microsoft.com/office/officeart/2005/8/layout/chevron2"/>
    <dgm:cxn modelId="{81167AA1-C467-4E97-A182-D9B59E9D7C4B}" type="presParOf" srcId="{B636EC4F-C6C0-4C47-8536-B07E746C3D21}" destId="{A330D9DB-7597-4EFE-9551-81893AE985C8}" srcOrd="1" destOrd="0" presId="urn:microsoft.com/office/officeart/2005/8/layout/chevron2"/>
    <dgm:cxn modelId="{4A89C919-9923-438C-A9AA-9E818EBB35AC}" type="presParOf" srcId="{81036137-9F20-48CA-B158-D18E525F8F18}" destId="{B978244A-6F4D-4FEE-9D24-AEFDC1FD5A50}" srcOrd="7" destOrd="0" presId="urn:microsoft.com/office/officeart/2005/8/layout/chevron2"/>
    <dgm:cxn modelId="{7E2272DE-B80C-4D3C-9450-1292FAD61746}" type="presParOf" srcId="{81036137-9F20-48CA-B158-D18E525F8F18}" destId="{D1DB5634-8A6A-4444-938D-9C011C330E1D}" srcOrd="8" destOrd="0" presId="urn:microsoft.com/office/officeart/2005/8/layout/chevron2"/>
    <dgm:cxn modelId="{40CC3D11-B9A7-4103-9F62-28BEC289A8FE}" type="presParOf" srcId="{D1DB5634-8A6A-4444-938D-9C011C330E1D}" destId="{CEF65414-0291-4860-BE4B-090AD5A85DAD}" srcOrd="0" destOrd="0" presId="urn:microsoft.com/office/officeart/2005/8/layout/chevron2"/>
    <dgm:cxn modelId="{75F35524-C996-46AA-9130-6794C40622EE}" type="presParOf" srcId="{D1DB5634-8A6A-4444-938D-9C011C330E1D}" destId="{2E3C6B61-326F-4389-B195-0A9E447746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1392F-41A9-4DF7-A8BE-5CF81B81F726}">
      <dsp:nvSpPr>
        <dsp:cNvPr id="0" name=""/>
        <dsp:cNvSpPr/>
      </dsp:nvSpPr>
      <dsp:spPr>
        <a:xfrm rot="5400000">
          <a:off x="-190070" y="190841"/>
          <a:ext cx="1267134" cy="88699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</a:t>
          </a:r>
        </a:p>
      </dsp:txBody>
      <dsp:txXfrm rot="-5400000">
        <a:off x="0" y="444268"/>
        <a:ext cx="886994" cy="380140"/>
      </dsp:txXfrm>
    </dsp:sp>
    <dsp:sp modelId="{5CA23E27-753B-47A8-A086-DB0480A331C1}">
      <dsp:nvSpPr>
        <dsp:cNvPr id="0" name=""/>
        <dsp:cNvSpPr/>
      </dsp:nvSpPr>
      <dsp:spPr>
        <a:xfrm rot="5400000">
          <a:off x="1601037" y="-713271"/>
          <a:ext cx="823637" cy="22517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PHASE EMERGENCE</a:t>
          </a:r>
        </a:p>
      </dsp:txBody>
      <dsp:txXfrm rot="-5400000">
        <a:off x="886995" y="40978"/>
        <a:ext cx="2211516" cy="743223"/>
      </dsp:txXfrm>
    </dsp:sp>
    <dsp:sp modelId="{D8EE805F-246B-4CEC-B1BF-85DFC20BD719}">
      <dsp:nvSpPr>
        <dsp:cNvPr id="0" name=""/>
        <dsp:cNvSpPr/>
      </dsp:nvSpPr>
      <dsp:spPr>
        <a:xfrm rot="5400000">
          <a:off x="-190070" y="1277760"/>
          <a:ext cx="1267134" cy="886994"/>
        </a:xfrm>
        <a:prstGeom prst="chevron">
          <a:avLst/>
        </a:prstGeom>
        <a:gradFill rotWithShape="0">
          <a:gsLst>
            <a:gs pos="0">
              <a:schemeClr val="accent3">
                <a:hueOff val="933531"/>
                <a:satOff val="11446"/>
                <a:lumOff val="-5539"/>
                <a:alphaOff val="0"/>
                <a:shade val="51000"/>
                <a:satMod val="130000"/>
              </a:schemeClr>
            </a:gs>
            <a:gs pos="80000">
              <a:schemeClr val="accent3">
                <a:hueOff val="933531"/>
                <a:satOff val="11446"/>
                <a:lumOff val="-5539"/>
                <a:alphaOff val="0"/>
                <a:shade val="93000"/>
                <a:satMod val="130000"/>
              </a:schemeClr>
            </a:gs>
            <a:gs pos="100000">
              <a:schemeClr val="accent3">
                <a:hueOff val="933531"/>
                <a:satOff val="11446"/>
                <a:lumOff val="-55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33531"/>
              <a:satOff val="11446"/>
              <a:lumOff val="-5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2</a:t>
          </a:r>
        </a:p>
      </dsp:txBody>
      <dsp:txXfrm rot="-5400000">
        <a:off x="0" y="1531187"/>
        <a:ext cx="886994" cy="380140"/>
      </dsp:txXfrm>
    </dsp:sp>
    <dsp:sp modelId="{BB716D59-E0F7-469B-9957-2402285A4FE8}">
      <dsp:nvSpPr>
        <dsp:cNvPr id="0" name=""/>
        <dsp:cNvSpPr/>
      </dsp:nvSpPr>
      <dsp:spPr>
        <a:xfrm rot="5400000">
          <a:off x="1601037" y="373646"/>
          <a:ext cx="823637" cy="22517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3531"/>
              <a:satOff val="11446"/>
              <a:lumOff val="-5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PHASE ANIMATION</a:t>
          </a:r>
        </a:p>
      </dsp:txBody>
      <dsp:txXfrm rot="-5400000">
        <a:off x="886995" y="1127896"/>
        <a:ext cx="2211516" cy="743223"/>
      </dsp:txXfrm>
    </dsp:sp>
    <dsp:sp modelId="{AF41CF57-C05C-4BAB-9293-E7BB8E689A6A}">
      <dsp:nvSpPr>
        <dsp:cNvPr id="0" name=""/>
        <dsp:cNvSpPr/>
      </dsp:nvSpPr>
      <dsp:spPr>
        <a:xfrm rot="5400000">
          <a:off x="-190070" y="2364678"/>
          <a:ext cx="1267134" cy="886994"/>
        </a:xfrm>
        <a:prstGeom prst="chevron">
          <a:avLst/>
        </a:prstGeom>
        <a:gradFill rotWithShape="0">
          <a:gsLst>
            <a:gs pos="0">
              <a:schemeClr val="accent3">
                <a:hueOff val="1867062"/>
                <a:satOff val="22892"/>
                <a:lumOff val="-11079"/>
                <a:alphaOff val="0"/>
                <a:shade val="51000"/>
                <a:satMod val="130000"/>
              </a:schemeClr>
            </a:gs>
            <a:gs pos="80000">
              <a:schemeClr val="accent3">
                <a:hueOff val="1867062"/>
                <a:satOff val="22892"/>
                <a:lumOff val="-11079"/>
                <a:alphaOff val="0"/>
                <a:shade val="93000"/>
                <a:satMod val="130000"/>
              </a:schemeClr>
            </a:gs>
            <a:gs pos="100000">
              <a:schemeClr val="accent3">
                <a:hueOff val="1867062"/>
                <a:satOff val="22892"/>
                <a:lumOff val="-1107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867062"/>
              <a:satOff val="22892"/>
              <a:lumOff val="-110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3</a:t>
          </a:r>
        </a:p>
      </dsp:txBody>
      <dsp:txXfrm rot="-5400000">
        <a:off x="0" y="2618105"/>
        <a:ext cx="886994" cy="380140"/>
      </dsp:txXfrm>
    </dsp:sp>
    <dsp:sp modelId="{5E71FD92-B5A0-4969-BA06-5B449A7B6FF1}">
      <dsp:nvSpPr>
        <dsp:cNvPr id="0" name=""/>
        <dsp:cNvSpPr/>
      </dsp:nvSpPr>
      <dsp:spPr>
        <a:xfrm rot="5400000">
          <a:off x="1601037" y="1460565"/>
          <a:ext cx="823637" cy="22517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867062"/>
              <a:satOff val="22892"/>
              <a:lumOff val="-11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PHASE DEVELOPPEMENT</a:t>
          </a:r>
        </a:p>
      </dsp:txBody>
      <dsp:txXfrm rot="-5400000">
        <a:off x="886995" y="2214815"/>
        <a:ext cx="2211516" cy="743223"/>
      </dsp:txXfrm>
    </dsp:sp>
    <dsp:sp modelId="{0C9B2CF4-5273-413F-9114-D4B82B7F56A3}">
      <dsp:nvSpPr>
        <dsp:cNvPr id="0" name=""/>
        <dsp:cNvSpPr/>
      </dsp:nvSpPr>
      <dsp:spPr>
        <a:xfrm rot="5400000">
          <a:off x="-190070" y="3451596"/>
          <a:ext cx="1267134" cy="886994"/>
        </a:xfrm>
        <a:prstGeom prst="chevron">
          <a:avLst/>
        </a:prstGeom>
        <a:gradFill rotWithShape="0">
          <a:gsLst>
            <a:gs pos="0">
              <a:schemeClr val="accent3">
                <a:hueOff val="2800593"/>
                <a:satOff val="34338"/>
                <a:lumOff val="-16618"/>
                <a:alphaOff val="0"/>
                <a:shade val="51000"/>
                <a:satMod val="130000"/>
              </a:schemeClr>
            </a:gs>
            <a:gs pos="80000">
              <a:schemeClr val="accent3">
                <a:hueOff val="2800593"/>
                <a:satOff val="34338"/>
                <a:lumOff val="-16618"/>
                <a:alphaOff val="0"/>
                <a:shade val="93000"/>
                <a:satMod val="130000"/>
              </a:schemeClr>
            </a:gs>
            <a:gs pos="100000">
              <a:schemeClr val="accent3">
                <a:hueOff val="2800593"/>
                <a:satOff val="34338"/>
                <a:lumOff val="-1661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800593"/>
              <a:satOff val="34338"/>
              <a:lumOff val="-166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4</a:t>
          </a:r>
        </a:p>
      </dsp:txBody>
      <dsp:txXfrm rot="-5400000">
        <a:off x="0" y="3705023"/>
        <a:ext cx="886994" cy="380140"/>
      </dsp:txXfrm>
    </dsp:sp>
    <dsp:sp modelId="{A330D9DB-7597-4EFE-9551-81893AE985C8}">
      <dsp:nvSpPr>
        <dsp:cNvPr id="0" name=""/>
        <dsp:cNvSpPr/>
      </dsp:nvSpPr>
      <dsp:spPr>
        <a:xfrm rot="5400000">
          <a:off x="1601037" y="2547483"/>
          <a:ext cx="823637" cy="22517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00593"/>
              <a:satOff val="34338"/>
              <a:lumOff val="-166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PHASE REALISATION</a:t>
          </a:r>
        </a:p>
      </dsp:txBody>
      <dsp:txXfrm rot="-5400000">
        <a:off x="886995" y="3301733"/>
        <a:ext cx="2211516" cy="743223"/>
      </dsp:txXfrm>
    </dsp:sp>
    <dsp:sp modelId="{CEF65414-0291-4860-BE4B-090AD5A85DAD}">
      <dsp:nvSpPr>
        <dsp:cNvPr id="0" name=""/>
        <dsp:cNvSpPr/>
      </dsp:nvSpPr>
      <dsp:spPr>
        <a:xfrm rot="5400000">
          <a:off x="-190070" y="4538514"/>
          <a:ext cx="1267134" cy="886994"/>
        </a:xfrm>
        <a:prstGeom prst="chevron">
          <a:avLst/>
        </a:prstGeom>
        <a:gradFill rotWithShape="0">
          <a:gsLst>
            <a:gs pos="0">
              <a:schemeClr val="accent3">
                <a:hueOff val="3734123"/>
                <a:satOff val="45784"/>
                <a:lumOff val="-22157"/>
                <a:alphaOff val="0"/>
                <a:shade val="51000"/>
                <a:satMod val="130000"/>
              </a:schemeClr>
            </a:gs>
            <a:gs pos="80000">
              <a:schemeClr val="accent3">
                <a:hueOff val="3734123"/>
                <a:satOff val="45784"/>
                <a:lumOff val="-22157"/>
                <a:alphaOff val="0"/>
                <a:shade val="93000"/>
                <a:satMod val="130000"/>
              </a:schemeClr>
            </a:gs>
            <a:gs pos="100000">
              <a:schemeClr val="accent3">
                <a:hueOff val="3734123"/>
                <a:satOff val="45784"/>
                <a:lumOff val="-2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734123"/>
              <a:satOff val="45784"/>
              <a:lumOff val="-2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5</a:t>
          </a:r>
        </a:p>
      </dsp:txBody>
      <dsp:txXfrm rot="-5400000">
        <a:off x="0" y="4791941"/>
        <a:ext cx="886994" cy="380140"/>
      </dsp:txXfrm>
    </dsp:sp>
    <dsp:sp modelId="{2E3C6B61-326F-4389-B195-0A9E447746D0}">
      <dsp:nvSpPr>
        <dsp:cNvPr id="0" name=""/>
        <dsp:cNvSpPr/>
      </dsp:nvSpPr>
      <dsp:spPr>
        <a:xfrm rot="5400000">
          <a:off x="1601037" y="3634401"/>
          <a:ext cx="823637" cy="22517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34123"/>
              <a:satOff val="45784"/>
              <a:lumOff val="-2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PHASE EXPLOITATION</a:t>
          </a:r>
        </a:p>
      </dsp:txBody>
      <dsp:txXfrm rot="-5400000">
        <a:off x="886995" y="4388651"/>
        <a:ext cx="2211516" cy="743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EE19E-C2D5-4925-9D95-C49021D85D3E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05565-D0D6-4DE0-9505-27697A5A2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791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9D6E-AAB1-4216-AB0C-4A75BFC7016C}" type="datetimeFigureOut">
              <a:rPr lang="fr-FR" smtClean="0"/>
              <a:pPr/>
              <a:t>15/01/2025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C573E-4110-4D60-AF53-4D91C5D34C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36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7528" y="1597753"/>
            <a:ext cx="7772400" cy="1470025"/>
          </a:xfrm>
        </p:spPr>
        <p:txBody>
          <a:bodyPr/>
          <a:lstStyle>
            <a:lvl1pPr>
              <a:defRPr>
                <a:solidFill>
                  <a:srgbClr val="00568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2842" y="3450144"/>
            <a:ext cx="6400800" cy="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862E-FBE6-4908-9393-CB2654D32159}" type="datetime1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8668" y="6376243"/>
            <a:ext cx="2133600" cy="365125"/>
          </a:xfrm>
        </p:spPr>
        <p:txBody>
          <a:bodyPr/>
          <a:lstStyle/>
          <a:p>
            <a:fld id="{067BF6A9-3B6B-47D3-A8BD-50AFC584233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57" y="62844"/>
            <a:ext cx="3277769" cy="13845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33328"/>
            <a:ext cx="2018812" cy="12466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06" y="4633328"/>
            <a:ext cx="1870443" cy="12466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0515" y="4633329"/>
            <a:ext cx="1742858" cy="124664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240" y="4622747"/>
            <a:ext cx="1872208" cy="12678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96299"/>
            <a:ext cx="1403648" cy="58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7941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9C5E-3F2D-4E3B-90DD-1DE760F17609}" type="datetime1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49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F7941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42B3-C60A-47FA-AF4E-E233C414477D}" type="datetime1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86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E5B13C5-A8E6-48C4-80C7-401F394E072E}" type="datetime1">
              <a:rPr lang="fr-FR" smtClean="0"/>
              <a:t>15/01/2025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7941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3"/>
          </p:nvPr>
        </p:nvSpPr>
        <p:spPr>
          <a:xfrm>
            <a:off x="1331913" y="2492375"/>
            <a:ext cx="5903912" cy="309721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65900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99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7941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90DB-BCEA-4F27-A8B3-72B2EC0BC977}" type="datetime1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40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7941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7850-F802-4246-854A-6B891935CF3B}" type="datetime1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93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7941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E1BD-C76F-4390-8216-E94789D01981}" type="datetime1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1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7941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22BC-A478-4D97-8A2F-DBA181E1F0A6}" type="datetime1">
              <a:rPr lang="fr-FR" smtClean="0"/>
              <a:t>15/01/2025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22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7941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8F06-0B44-464D-9728-71807336F556}" type="datetime1">
              <a:rPr lang="fr-FR" smtClean="0"/>
              <a:t>15/01/2025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49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CA86-AF2B-40DB-A9F4-CD609952ECAB}" type="datetime1">
              <a:rPr lang="fr-FR" smtClean="0"/>
              <a:t>15/01/2025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53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7941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B60B-A6E1-4592-9D99-11272FFE3FC8}" type="datetime1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4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7941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F1D4-0B7D-439D-ABB4-8709B939E38F}" type="datetime1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45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12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7945D-0B40-470E-99FC-B70D7A3A4801}" type="datetime1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B22E0-79EC-40CA-868E-6D7322C4DE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78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hyperlink" Target="http://www.centralesvillageoises.fr/les-chiffres-c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microsoft.com/office/2007/relationships/hdphoto" Target="../media/hdphoto1.wdp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6.png"/><Relationship Id="rId16" Type="http://schemas.openxmlformats.org/officeDocument/2006/relationships/image" Target="../media/image48.pn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microsoft.com/office/2007/relationships/hdphoto" Target="../media/hdphoto2.wdp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23" Type="http://schemas.openxmlformats.org/officeDocument/2006/relationships/image" Target="../media/image55.jpeg"/><Relationship Id="rId10" Type="http://schemas.openxmlformats.org/officeDocument/2006/relationships/image" Target="../media/image43.png"/><Relationship Id="rId19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h0KKSIZads" TargetMode="External"/><Relationship Id="rId7" Type="http://schemas.openxmlformats.org/officeDocument/2006/relationships/image" Target="../media/image64.png"/><Relationship Id="rId2" Type="http://schemas.openxmlformats.org/officeDocument/2006/relationships/hyperlink" Target="https://www.youtube.com/watch?v=HUXeFdIcYE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hyperlink" Target="https://www.youtube.com/watch?v=5rsRxhHgVDQ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ntralesvillageoises.fr/annuaire-des-centrales-villageoises" TargetMode="External"/><Relationship Id="rId3" Type="http://schemas.openxmlformats.org/officeDocument/2006/relationships/hyperlink" Target="https://www.centralesvillageoises.fr/la-galerie?Nom=&amp;bundle_1=video_embed&amp;field_categories_target_id=" TargetMode="External"/><Relationship Id="rId7" Type="http://schemas.openxmlformats.org/officeDocument/2006/relationships/hyperlink" Target="https://www.centralesvillageoises.fr/animation-projet-photovoltaique" TargetMode="External"/><Relationship Id="rId2" Type="http://schemas.openxmlformats.org/officeDocument/2006/relationships/hyperlink" Target="https://www.centralesvillageoises.fr/sites/default/files/public/EMER_01_CHARTE_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tralesvillageoises.fr/emergence" TargetMode="External"/><Relationship Id="rId5" Type="http://schemas.openxmlformats.org/officeDocument/2006/relationships/hyperlink" Target="https://www.centralesvillageoises.fr/" TargetMode="External"/><Relationship Id="rId4" Type="http://schemas.openxmlformats.org/officeDocument/2006/relationships/hyperlink" Target="https://www.centralesvillageoises.fr/document/emer07model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entralesvillageoises.fr/sites/default/files/public/Bar%C3%A8me_cotisation_2020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9832" y="2535039"/>
            <a:ext cx="6764337" cy="147002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DEMARCHE DES CENTRALES VILLAGEOISES</a:t>
            </a:r>
            <a:br>
              <a:rPr lang="fr-FR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i="1" dirty="0">
                <a:solidFill>
                  <a:srgbClr val="3366CC"/>
                </a:solidFill>
              </a:rPr>
              <a:t>(maj. Janvier 2025)</a:t>
            </a:r>
            <a:endParaRPr lang="fr-FR" sz="20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6" y="164068"/>
            <a:ext cx="2496000" cy="1872000"/>
          </a:xfrm>
          <a:prstGeom prst="rect">
            <a:avLst/>
          </a:prstGeom>
        </p:spPr>
      </p:pic>
      <p:pic>
        <p:nvPicPr>
          <p:cNvPr id="8" name="Picture 3" descr="K:\Centrales villageoises\Outils-CVP\1_Animation\Phototheque\CVPERLE_Inauguration@RA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848"/>
            <a:ext cx="2495711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1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0375" y="162115"/>
            <a:ext cx="8229600" cy="647799"/>
          </a:xfrm>
        </p:spPr>
        <p:txBody>
          <a:bodyPr>
            <a:normAutofit/>
          </a:bodyPr>
          <a:lstStyle/>
          <a:p>
            <a:r>
              <a:rPr lang="fr-FR" sz="3600" dirty="0"/>
              <a:t>En chiffres (janvier 2025)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49" y="5999111"/>
            <a:ext cx="8329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Pour plus de chiffres : </a:t>
            </a:r>
            <a:r>
              <a:rPr lang="fr-FR" sz="1600" dirty="0">
                <a:hlinkClick r:id="rId2"/>
              </a:rPr>
              <a:t>http://www.centralesvillageoises.fr/les-chiffres-cles</a:t>
            </a:r>
            <a:endParaRPr lang="fr-FR" sz="1600" dirty="0"/>
          </a:p>
        </p:txBody>
      </p:sp>
      <p:sp>
        <p:nvSpPr>
          <p:cNvPr id="6" name="AutoShape 2" descr="data:image/png;base64,iVBORw0KGgoAAAANSUhEUgAAA0AAAAGaCAYAAAAmWSMiAAAgAElEQVR4nO3dT+g0SV7n8ecwCAqe5uBcBK1mD1714IJYeBCegwdvHn4sqCwrDrt6WMxF2RUhxZXeSwiLyEOTzrqtFDnqgI7jkyLYXbYzpv/W9aC9M5WtjCvTM+MIjmOP047Mdw+/jXyioiIzI6oyMiMq3y9I+P0qIzMjq6Ky8lMRmfVEAAAAAGAjnqxdAQAAAABYCgEIAAAAwGYQgAAAAABsBgEIAAAAwGYQgAAAAABsBgEIAAAAwGYQgAAAAABsBgEIAAAAwGYQgAAAAABsBgEIAAAAwGYQgAAAAABsBgEIAAAAwGYQgAAAAABsBgEIAAAAwGYQgAAAAABsBgEIAAAAwGYQgAAAAABsBgEIAAAAwGYQgAAAAABsBgEIAAAAwGYQgAAAAABsxuwB6K233pInT544pzfeeGPuzfWePHkiL7300uzrffr06Vm99b4s4eWXX5YnT57IW2+9Nbntl1566eI5fvr06cXzol8f/Zhebogu//LLLwfXP9ZrMrQtczocDtG2ZbeJa8VuS642ISLyxhtvnL02dj2m/k/J2nXzPd5Nvc9CzNX+ruF6vn3r8/TpU3n69KmIvDi2YR1rv28AYG2LBiDzZH5uMU623//+90cPbmOePHnSnzDo/4c+tHRdzRN/1/OuT37f//73i4jfiZkOUtfUP3YA0vvjmvQ+zmnONhH7JESfZNrPg96HoVCbUwBam+/xbq4AlMIxydyPtesDAMA1ogUg+8TXPunSJ9X6cfNkQZ+46cl1oqZPKPRJv71N1wmHq166HvYHu/24DiKuk8Gp+prfxLu25aL3yRVoXOvV5fXJrn4d7BMUXVe9Xr0O+0TOVZepXqCp18T1XNk9Na5A47NNs27mNszAPbXtqddpqE0MtWXXvpj18WlLtzw/Q+9F8zV31WPq/6n9Mrdhtq3QtuAqY7dBn7pNrTPGc2wf73zeZ1P7O9T+fJcbCsLm4yHP91B9rmn3ZnvRdbjmeD738cVnndcc3+dop67jjq7L1Gvt2ubQZ6FvfQAgJ4sHIH3QtA+2urx5MDcn84BuL2uvQ8TvA9O1Hj3fNwD51Nf8cB86gbHp7Q+dONhBRj/vep06gNhD2OxA5Fs33/qOvSZDz5V5kjW1DpM+iXDV6+nTp2cf0D7bnnoupgKQWd+hngFzX3zb0rXPj1k3/Xq7njO7HmP/++yX6/m4pi34vLeG6rpUG/Q93vm8z6b2d6j9TS1nD3m091O3jdDn21Wfa9r9XMfzGO+fOY4bLnO0U9f7zPe19nkNQusDADlZbQic61tJc1ldznzsjTfeOPvmTLumB8j1QWGftLiGd5jb9qmvWRf9YTH0ITVUV3vbevmhniZddzPM6Q9j+3nxrdvYEB6f12SsN2LsNRlj93oN8dm2uY9jz4WrTQx9w26znyNXW5rz+RG57L0bGyrp+//Yfrnagv2Nvs+++r63XNsODSu3PMehQ+CG2pbv/trtL/QYNBSEr3m+XfVx8Wn35navOZ7HfG3nOG6Y5minIsPHnanXWmT6fWMeJ3zrAwA5WTQAmb0Z9jfTIsMntGZvx1CZ0A9Mn5PnqQDkU1+zLnZvztQHoKsXRi9nn8Sa9X3rrbfkpZde6utlXnBsr9e3bq4eKc3nNdFlptqGa94Q3wDku22f52IsAA2dBNrfEJvrttvSnM+PiN9NL8bq5fp/bL/magu+762hurqenxjPse/xbqpt+e6v3f58l9P/DwXha5/vsQDk0+7taxJdz425rqEyMY8vcxw3bHO006HjztRrbb8GU8dR3/oAQE4WGwJnc51QxwhA9reZawagsfqahoZ2TX14m9/2m9vX63Ndy+Nbt7GT/DlOel3faE99yPoOgfPddsgwG1cAMus4dmJsrttuS3M+P3b9xl6noXrZ/0/t11xt4doT8rHnJ8Zz7Hu8u/YLmbkCkL09+3mbKwCFtvvQADR1PJ/ztZ3zuGGbo52OfSk19lrbj90agLgBBoAcJRWApoZhvPXWW2f/a2MXzdoX/9vDIVzrGbpeRiRsCNzYHaDGnqOpHiBXXc3lhk4WXCEmNACNnQSOvSa+7cI2NcTGHn5ibttuM7eepA7Vx/Xc2K+P6zlytaW5nx+RyxMYu+xYvez/p/Zrrrbg+95yndwNPT8xnuO52pbv/oYOgTPbpHljhqFjR+jzPXSTldB2b27jmuN5yq9taD1u+Qy11+d6rXX9dJ2nPguvfW4BIGVJBSCR+W6CcEsZ+2TDDCNDJwBj9b3mA9I1f+pE1XzMNV7bVd63bq5ypjleE59vj22+t8GOcaG1fRMEV2/m2L7Y/8d4fuxtudrcVL3M/332y+cmCLfcNGPoonyf52fu5zhGuB7bX1f781nOtW/XHHvt58KuT4x2P1eZa94/cx03xl6Ha9qpWWbqSylXGd/t2cPtxuoDADlJLgCJzHMbbJHzIWNDZewDu1kf8+R6bDiB722w7bqNPUdTd4ETcQ9d0MvZvUf6RMV+3KduQz1SNp/XxD7JstfpOjnwGWNuL+NqM1Pb9nkuXG1iqC2bbevll1/u28nQBeUxn5+x3/6ZOkEdO1ly7ZfIZeC+pi2IhN8G2+f5mfM5nruXYGp/Xe3PZzlt6Pjgux77+R57P4S0+7mO5zHeP3McN2xztNOxz1Bzvuu1dr0GY5+FPvUBgJzMHoAwD9fvAFEX5Oiau9dh22gvAICYCEAJS+VbNv3NH+DD/mZ7qlcCsBGAAAAxcVabMPPHTNeih2pw8gpfruuypm5VDpgIQACAmAhAAAAAADaDAAQAAABgMwhAAAAAADaDAAQAAABgMwhAAAAAADaDAAQAAABgMwhAAAAAADaDAAQAAABgMwhAAAAAADaDAAQAAABgMwhAAAAAADaDAAQAAABgMwhAAAAAADaDAAQAAABgMwhAAAAAADaDAAQAAABgMwhAAAAAADaDAAQAAABgMwhAAAAAADaDAAQAAABgMwhAAAAAADaDAAQAAABgM6IEoMPhILvdrp8Oh8PgvN1uJ6fTSURETqeT8/FY8wAAAABsy+wBSAeOoihEREQpJbvdTo7Ho4iIFEUhu93Ouex+v++Xe3h4kP1+H3UeAAAAgG2JPgTueDye9QLt93t5eHiYLKd7io7HY5R5AAAAALYnegCye4Ds4W9D4UT/fzgcoswDAAAAsD1RA5DugdE9Pvp/pZSInIcjO6yYvTcx5gEAAADYnmgBSF8LNHbNjRmIUugBOp1O8vz5cyYmJiYmJiamu5wWvRnUO18U+T9v+U3vfHG5emHzogUgs+dniBmAuAYIAADgjvzCr4r83C/6Tb/wq16r7LpOiqI4m66llJK2bSfXXxSFNE1z9XbmpOuH20QJQPv93nnLaR1A7CFwupx59zj7jm0x5gEAAGTtk189Pq3JN/zoyUNRFGehpa5rKcvyquqNBSDXY13XXbUdpGf2AOT6nR+zF0aHHj2ZvTH8DhAAAECADQWgod4PHU7s+a7yukdHKeUdgEREyrLsy7Zt6+wd6rpOyrKUsizP1uHqrdJllVKD6xmaZ9dPb89+vGmas20T4F6Ifhc4AAAARLKhACTy+EX6UI/PVABSSkld1yLyIhz49gDp0Usi7jBkLmuu096mrrsuq4NN6DytqiqpqqovZ9bTDD11XZ/N2zoCEAAAQK42FoBEhns2pgKQq+fE9xogMzyYPSnm8LihHif7/6neqpB5ds+OPc/ePzwiAAEAAORqgwHIpHtgQkOFiP81QCKXYckcnhYyBE+vZ84AZE92INQTYegFAhAAAECuNhSA7CFemlJKmqbx6gEye0vGeoCGtqHXY1+Ts2YPkA9zGB0IQAAAAPnaUAAScQ/rMoONOb+qqsHrZXTPkW8AGgouYz1QItPXALm2GzLPXL95PZIdeIbC41YRgAAAAHK1sQAkcjnsy+zVMa8P0n+b9B3Tpu4CZ0/m7wDpYKXXU5alswfKVV97O67/Q4fyDT0XZj19e4q2ggAEAACQqw0GIOBWBCAAAIBcpRyAnv2Sf/h59kvr1hWbQgACAADIVcoB6C9OIr/zMb/pL/iheiyHAAQAAJCrlAMQkCgCEAAAQK4IQEAwAhAAAECuCEBAMAIQAABArghAQDACEAAAQK4IQEAwAhAAAECuCEBAMAIQAABArghAQDACEAAAQKZee+29oxOASwQgAACATBGAgHAEIAAAgEwlHYD+5dMi//iq3/Qvn163rtgUAhAAAECmkg5Af/MN09co6elvvmFydV3XSVEUF1PTNMFV0+uKSSklbdt6ly/L8qJ827ailJq7aptHAAIAAMhU0gHIN/x43rDBFVr0Y13XBVUtxQBU17VUVXXx2DUBD+MIQAAAAJnaegASuQwaZu+QuWxZllKW5UUPkmbOMzVNc1Z+LGzpMkqpvl52vYf2Q9fRVJZlvz1X/ez9cj0HZn19npvQfc4RAQgAACBTWw9Adg+QUkrquhaRx5N4HSh0OR2U7HVVVdX3vjRNczbszFx/XdeDQ9Lsbevt+QYgkfPA03Vdv62h+tn7pdehe43Msr7PTcg+54oABAAAkKktBqCxa4DsYKFP5KdCiKunxPzbZyibvW19TU9IAKrrug8p5t9D9XOt2+5F0sv5Pjch+5wrAhAAAECmthiAQub7hhBXsDJ7YszHXcHAte3QIXB6ntljY4YXV/3sdbVtexGAQp8b333OGQEIAAAgUwSgc7f0APkwh465tm320lzTA2QuZw/Dc/HpARpax1gPkGlsn3NFAAIAAMgUAejc1HUuQ+syl2vb9uxmAObJv319kMm8TkevQ/ecmH9XVTW6H/qaG12fsfoN9ezoYYFmWd/nJmSfc0UAAgAAyBQB6NLQnc5cQcHstRm665kOLK47xNn0Os27wImc31VN/z1Ehxb7zmtjw/PGngOfu8DZ6wjZ5xwRgAAAADK1pQAEzIUABAAAkKm0A9DXBgSgr123rtgUAhAAAECmkg5AX/iAyOf+nd/0hQ+sW1dsCgEIAAAgU0kHICBRBCAAAIBMEYCAcAQgAACATBGAgHAEIAAAgEwRgIBwBCAAAIBMEYCAcAQgAACATBGAgHAEIAAAgEwRgIBwBCAAAIBMEYCAcAQgAACATBGAgHAEIAAAgEylHIDeffcz8vbbB6/p3Xc/s2pdsS0EIAAAgEylHIA++tFvmqyfnj760W+aXF/XdVIUxcXUNE3U/WjbVoqikKqqzh6vqkqKooi6bV/6uZmr3L0jAAEAAMTy2c+JfKgR+blfPJ8+1Ih86vZej5QDkG/48a2r6+RdP9Z1Xazd6AOQUurscaVUMmGCYBOGAAQAABDL89cvw4+ePvI7N69+6wFI5DGItG0rIi/Cit07ZJbpuq4PM03TnJV3BSmzB0jPb9vW2QNkrsusd1mWUpZlv42yLPsAZfdiDe3D2HL2dsfWYdbNZ//vUZQAdDgcZLfb9dPhcOjnnU6ns3mn02m1eQAAAFENhR893WjrAcjuASrL8iIMiTye6Nd1ffG3uWxd1xe9POZ6mqbpg0Rd13140JRSZ9soy/KsjmYAM0OJWXZsH8aWs5+bqXVoPvt/j2YPQDpw6CdXKSW73U6Ox6OIiOz3+37ew8OD7Pf7ftml5wEAAERFAJo9AI1dA2T2YJjhSPeeiDyem+pyZjAZogNE13X9dUB6HXaYMJnbtnuEpv4f2oeh5a5dh8/+36PoQ+COx2PfC2T+LfKip+h4PC4+DwAAIDoCUPQhcDZziJjZw6FDi9nbYocqVxgwe1B0D4kdgFx1070woQFoaB9CAlDoOsb2/x5FD0BmD5AdQPT/h8Nh8XkAAADREYAWDUCu613MIV5VVfXD1Gz2UDTNDEB6+bquo/UADe1DSADyXYfP/t+jqAFI98A8PDyIyGUPjNlDs/Q8AACA6AhAiwUge745dM2cr3s57BP+pmlGrwEyl3H17ExdAzRUz7EgY+6D73K+6/Dd/3sULQDpa4HMa25S7wE6nU7y/PlzJiYmJiYmJqZZpqkAdOv6p0KFXX7Jm0Gt0QOk78xWFI+3rS7L8uwaIbuHwyw/tO6hmwi46uNaV2gP0NA+TC1n3mXOdx0++3+PogUgs+dH4xogAACwKfQAzRaAbqVvXQ1ECUD7/X7wltPmHeLsu7ItPQ8AACCqT371+HSjtUPFmNdf/zrv8PP6618XtS76ltVb+Z0bjJs9ANm/AWT/FhC/AwQAADZjwwHoU596Vd588z94TZ/61Kur1hXbEv0ucAAAAJu14QAEpIoABAAAEEtoAPrs50Q+1FxeK/ShRuRTn7koTgACwhGAAAAAYgkNQM9fH75hwkd+56L47oPPRicAlwhAAAAAsYQGoMC7xhGAgHAEIAAAgFgIQEByCEAAAACxEICA5BCAAAAAYiEAAckhAAEAAMRCAAKSQwACAACIhQAEJIcABAAAEEnw7/TcUQD67D+9I7/yVx/3mj77T+9Er0/XdVIUhTRNE31bSBsBCAAAIJLgABTYY5RyAPrWX391sn56+tZff9V7vW3bSlEU/VRVlddyVVV5hx8dlpaglJK2bRfZFh4RgAAAACLZcgDyDT8hdW2aRoqikK7r+sfKspS6rieXNZdJCQFoeQQgAACASAhA8wagsiwvwkLXdVKW5dnfZVme9eDo/+1eHR2o9KRDku4Batu2X7ddB7snSvcu2b1Hrt4kvYxS6iwAja2zLEtRSl3MQzgCEAAAQCQEoPkCkM+wNDO4aFVV9cPkmqYRpVQ/zww9dV3388xtmaHLDFvm4zq4uOpp/6+U6nusdADT65lapw49TdNcBDP4IwABAABEQgCaNwBNnfQP9baYw9/M+XZYcq2nrus+sJh/m+vU5buumwxAdv3sgHXNOhGGAAQAABAJASheD5A9XMwVFETkrMzQUDc9mUFEr8ccBmcPwTOHpPmEFVf97GuAQteJcAQgAACASAhA8a8BEpHJAOTDHFZmr6csy4thZ67rfnx7gOybOOh9unadCEMAAgAAiIQAFP8ucLonaCgAmdfcmNfV2IHGvD7IXk9d11IUxdnwN1dvlK6X2ZtUVdVZWfOaJL1c27aj6yQAzYsABAAAEAkBaN4AJHI5bM0nGLiGv4m8CCdT6zF7Y1zLKqX6XiKR87vL6b9N+q509l3ghtZJAJoXAQgAACASAtD8AQi4FQEIAAAgki0HoH/1y694h59/9cuvrFpXbAsBCAAAIJLQABRaPuUAVP/lm1L84WteU/2Xb65aV2wLAQgAACCSLQcgIFUEIAAAgEgIQEB6CEAAAACREICA9BCAAAAAIiEAAekhAAEAAERCAALSQwACAACIhAAEpIcABAAAEAkBCEgPAQgAACASAhCQHgIQAABAJAQgID0EIAAAgEi2HIDe+bt35OO/9XGv6Z2/eydqXdq2laIopOu6qNtBHghAAAAAkWw5AL36Pa/Ks+985jW9+j2vTq6vLEspiuJiUkpdlO26ToqiOHusaRqpqmq2/UO+CEAAAACRbDkA+YYfPflyhZuQZQECEAAAQCQEoGUCUNd1UpZl30vkKmP2IIk8Dosry/KiTNu2zvJa0zRnPVCEqvwQgAAAACIhAC0XgIqi6MOLXaaqqn74W9M0/bA5M/DoEDVWXkTOQk9d184heEgbAQgAACASAtCyAWjof7unRs+r61rqur74e6i8/luHJuSJAAQAABBJaEAJDUBzhYoYUgtA9tR13dkwOLM3aKi8uW49EYbyQwACAACIhACUTgAaUpalNE1zdj2Q700W7OWQBwIQAABAJASgNAKQUqof3qZ/E0ir61qKoujnj5W3A499fRDyQAACAACIhACURgASEedwNrOsfTe3ofJVVZ3NQ34IQAAAAJEQgOYPQMCtCEAAAACRbDkAvfL0Fe/w88rTV1atK7YlagB6eHiQ3W539tjhcJDdbnc2nU4nERE5nU7Ox2PNAwAAiGnLAejN33xTXvtvr3lNb/7mm6vWFdsSLQCZocNUFMXFY9p+v+/HUj48PMh+v486DwAAIKYtByAgVbMHILPHZb/fX4Sd/X4vDw8PF8sdj0fZ7XZyOBxE5EVP0fF4jDIPAAAgNgIQkJ4oAUj3sriGwNnD34bCif7/cDhEmQcAABAbAQhIz6LXAOkeGX2/dKVUH1DssGL23sSYBwAAEBsBCEjP4jdBMJmBKIUeoNPpJM+fP2diYmJiYmJimmWaCkB2+akAZJefCkB2eW4GBSQUgLgGCAAA3JvQHqDQ8vQAAeEWDUA6gNhD4PS3EbvdbvCObTHmAQAAxEQAAtKzeA+QDj16Mntj+B0gAABwTwhAQHqiBiAAAIAtIwAB6SEAAQAARBI7AMmzJ+PTmt55W+TjH/Cb3nl7rVpigwhAAAAAkWw6AL36vun66enV902urixLadv27LG2bftry5fUdZ0URXE2hSwXUs53GfgjAAEAAESy6QDkG34861rXtVRVdfFY0zSx9mBQURRnYayuaynLcnK5a8IMAWh+BCAAAIBICEDzBaCu6y5CRlmW0nVd/7fdG6OX0fM0s+dGL28/PrSOoUDiuy572aF60wMUDwEIAAAgEgLQfAFI5DzwdF3XD3+rqqrvHWqapn9chwezt6Ysy77XyCyrlJK6rvvHddhyrUMpNdrjM7UubarermVwOwIQAABAJASgeQNQXdd9sDD/dvW+iFyGB1cvkl7ODhl6nUMBpGma0Z4kn3X51JsAND8CEAAAQCQEoHkDkNnro5Q6Cy/25Aocbds6e26Ghqa1besVQNq2HQ1MQ+vyqTcBaH4EIAAAgEgIQPMGIJEXYcK8+9tQQPDpARpax1CgMYeqmZRS/dC6kB6gqXoTgOZHAAIAAIiEADR/AKrr+uwaG5Hza250b4zIcM+ODipmWd/rdkQu7wKnH9M9Ur7r8qk3AWh+BCAAAIBICEDzByBzuJnJdT3O2B3bQu4CN7WOqfqMrWuq3gSg+RGAAAAAInn2nc9GJxsBCIiP1gYAABDJpgPQK+/xDz+vvGfdumJTCEAAAACRbDoAvfmKyGvf5ze9+cq6dcWmEIAAAAAi2XQAAhLFOwMAgIyEnlBjZp/9nMiHGpGf+8Xz6UONyKc+c1GcAASkh3cGAAAZIQCt7Pnrl+FHTx/5nYviBCAgPbwzAADICAFoZUPhR08WAhCQHt4ZAABkhAC0MgIQkD3eGQAAZIQAtDICEJA93hkAAGSEALSyT371+GQhAAHp4Z0BAEBGCEArIwAB2eOdAQBARghAK4scgIJfXwIQEIx3BgAAGYl+Qo1xBCBvX/r7T8v/feN/ek1f+vtPr1pXbAsBCACAjBCA1vXaa+8dnWxbDkC//cNfL7/xvV/lNf32D3/95Pq6rpOiKBao+aWiKKTrusG6KKWkaZqL5dasM4YRgAAAyAgBaF0EIH++4UdPU9YKE03TiFJK6roerMtQAEKaCEAAAGSEALSu0AAUGlAIQMPGApA9z/y/6zopy1LKsjwro/+fClVKKWnbVsqyHNyeUkqqqurXp8OQq866jF3fsixFKXWxDsyPAAQAQEYIQOsiAPlLKQAVRSFt2/bzq6qSqqpE5EUPz9B69TwdhFzbU0r15dq2vdi2WU73JDVN04cqXU6HHnMe5kcAAgAgIwSgdRGA/KUWgEz2NT1D663r+iyw6NDkCjZmwNJD4uxyQ/UYqz/mRwACAGBFsQMNAWheBCB/qQcgezIDkWYOkzOHrU0FoKqqLgKQqx5lWUrbtgSghRGAAABYEQEoLwQgf6kHoClt214MjXMFGxF6gHJDAAIAYEUEoLwQgPwtfRc48zoffUOCoeXMa3HMa3ZMdV1f3IhAXy8U6xog333FbQhAAACsKPYJLwFoXqkFoFtDRUyxApA9mTczMO+gNhaARM6HwbmGvw0FEB20xu4CN3SzBHu79r4N/Y95EYAAAFgRASgvBCB/cwcgYC4EIAAAVkQAykvsABRaPuVQ8ZHv/xrv8POR7/+aVeuKbSEAAQCwIgJQXghA/v769Z+X//3Kv/Wa/vr1n1+1rtgWAhAAACsiAOWFAATkjwAEAMCKCEB5IQAB+SMAAQCwoui3PQ4tj1EEICB/HPkAAJhRaKAhAOWFAATkjyMfAAAzIgDdt9QC0B8/eTI6AbjEOwMAgBkRgO4bAQjIH+8MAABmtLUAFBwIMkcAAvLHOwMAgBltLQDtPvhsdLo3wftLAAKSE/Wd8fDwILvd7uyx0+kku92un06n02rzAACYGwGIAHSGAAQkJ9o7wwwdpv1+L0VRiMhjQNrv96vNAwBgbskFGgLQrAhA/v757bflcx/4gNf0z2+/vWpdsS2zvzPMHpf9fn8WgI7Ho+x2OzkcDiIicjgcZLfbyfF4XHweAAA+su/RIQDNigDk78/e977J+unpz973vsn1dV0nRVFcTE3TLLA355RS0ratVFUldV2fzSuKQrqu6//X9UY6ogQg3ctiD4GzA4j+/3A4LD4PAAAfBKBxBCAC0BDf8ONbV1eQ0I+ZgWMJQwGoaRpRSl2EIqQl6jtjKgCZPTRLzwMAwAcBaBwBiAA0ZIkAJPIijIiItG3r7B0yy3RdJ0opEXkMLGb5sSClyyil+vU1TXPWA6UfL8tytN6uddnlXMuVZdkvawrZD6wcgFLrATqdTvL8+XMmJiYmJqZ+mgo0t5afOuFdunzoNBUI1n795p5C9zf26zUVKuzyS94Mao0eoLIsL8KQyGNA0L0y5t/msnVd98HIZvbq6LCht2PWRS9vBy6z3kPrmgpAVVVJVVX9cmZdffcDjxYNQFwDBADIzdZ6gKLvb+boAfIXKwCNXQPkuvam6zrpuq7vlVFK9eVcQcbF1RNjL1fX9Vmw0WHFDjJD65oKQHbPjj3PZz/waNEAJPJ4d7ihu7ItPQ8AgCkEIAKQiQDkb6khcDallHM4mA4+ruFpenKFCNd2zR4ezRyeZg5TM5e3t2+uyycA2ZPeN9iEy3IAACAASURBVJ/9wAuLByB+BwgAkBMCEAHIRADyt0YAMnuE7OFxdV0779qmNU1zEU7M9Zq9L3YPUNu2F8POqqqSpmkuAtAtPUA+xvYDj9Z9ZwAAkDgCEAHIFBqAfuN7v2p0ukAAGjQVgOz5+hogu5dEBxc7KNjX1ZjM62/0es0AVNf1xe249fp8rwESOR/KVlXV4HL29U2++4FHBCAAAEYQgAhAJgKQvzV6gHRo0HdYK8vyLJjYPSNm+al16yFu5p3btKFldaAZuwtcWZZ9SDPv5qb/di1n90iF7AcIQAAAjMo90BCA5kUA8jd3ALqV/t2elPAjqesgAAEAMIIARAAypRaA/vV/+vrRaU1/8p73eIefP3nPe6LWRfempPD7OPbNErhhwfIIQAAAjEgtAMU+oSYAjYsdgELLpxyA/vaVV+Svvu/7vKa/feWVVeuKbSEAAQAwggBEADKF7u+WAxCQKgIQAABjEhuiRgBaFwEIyB8BCACAMQQgApAhdH9DL/wnAAHxEYAAABhDAJp3yF/mCEBA/u7vyAQAwJw2FoCil88cAQjI3/0dmQAAmFNigSZ2eQLQuNgBKLQ8AQgId39HJgAA5kQAIgAZCEBA/u7vyAQAwJwIQAQgAwEIyN/9HZkAAJhTYgEo9jUlBKBxBCAgf/d3ZAIAYE4EIAKQgQDk73P/8Fn5jT/+oNf0uX/47Kp1xbbc35EJAIA5JTakjQC0ssD93XIA+q6f/ObJ+unpu37ym73XW9e1FEXRT23b3lzXruukKIqb1tG2rRRFIVVVnT1eVdXN656jfnjhDo9MAADMiABEADIRgLz5hp+QulZVJUqp/n8dDJqmuamucwYgs34iIkopAlBi7vDIBADAjAhABCATAcjb3AFoKAS0bStlWTrL2P/rkKInHZzMx7quk7IspSzLs2X1/0NBxOwB6rquf8zVA2Ruz6xrWZZ9YBqq39h+2OtXSolSStq2HV3/1D42TXPxHOXsDo9MAADMKLFremKXJwBNSCwA/eLv/uPotKa5A1DTNBfDy7SyLKXruskAVJZlP2ROhwi7nP7bHFpXVVW/7aZpLnp5zPU1TdMHi7qu+/CgKaWkrut+XXZ408u65k3th2v9el/G1j+1j2boqevauf85ucMjEwAA80mtR4cANK/XXnvv6HSBAORt7gBU1/VoADJP8jXX//Y8Ozi5eprsXo+hnihdTtdTKXWxvqF1j9Xddz9c6/d9bsb2ca5rrVKR/pEJAIAVEYAIQGcIQN5i9AAN9Tz49gCJyNkQsJAAZE/2MDCzJ0bX0w5ArnX7BJSQ/TB7dXQ53wA0tI+67Jw3nlhT+kcmAABWlFoACj2JJACNix2AYr9eWwpA9gl70zTStm3QNUDmELDQHqApZgCqqkrqupa6rqP0APnshxbSA+TDHjqXo/SPTAAAzCj0d1xS69EhAM2LABRPrLvA2WHHvpjf7KEwb0AwdEMEnwBkXldjX3Njr0/kRUhwBY+pa4C0oTqN7Ydr/fY1QK71j+2jHXjGeuJykf6RCQCAGRGACEAmAlA8MQKQyOXvAOmTfPuk35yn6UCk75BWlmUfnvQd0IYCztRd0KZuqjC0Ls3nBg7mNUZD+2GuX8/zHR44tI/m9nx7ilKW/pEJAIAZbS0ABZ90EoBWDUCh5bcYgIbkfmvmGPj9ILf0j0wAAMwoNADFDjQEoHURgOL5th/9Ru/w820/+o2r1vWemL/lcw83LIgh/SMTAAAzSi0AxT5BJgCNIwDF82t/cJCfrP+j1/Rrf3BYta7YlvSPTAAAzIgANF4+9l3vUkMAAraHAAQA2BQCEAHIlHsA+t3//D9GJwCXCEAAgE0hABGATAQgYHsIQACAbQk8gc090BCAxu0++Gx0ukAAArJHAAIAbAsBiABkIAAB20MAAoCEcYFzBImdwKZWPvbvHqWGAARsT/pHJgDYMAJQBImdwIaWD20TBKBxoQEo9PkhAAHpSf/IBAAbRgCKILEAFPoaxw5AsW/6kJrYASj260UAAsKlf2QCgDsS+2QXHghABCADAQjYnvSPTABwRwhACYgcgGK/xgSgeaUWgELLpxyAvvjuV+StT3/Za/riu19Zta7YlvSPTABwRwhACQgMQKkFGgLQvAhA8fxq+87k/ujpV9t3JtfXdZ0UReGcUqTri/Skf2QCgDtCAErAxgJQaPmtBaDQH8YlAPnzDT++x7OhQFHXtSilYuwC7lT6RyYAuCMEoAQQgAhAhtAAFLq/BKD4Acj1+FDvUNM0Z/O6ruvntW17Nq9pmn79ZVmKUupi3tRy5vbHto1lpX9kAoA7QgBaX2rf4KdWPnYAeu21945OSyMAxbNUAKqq6qwHSCkldV2LyGPoKMuyn2cGD7vnqCxLadtWRF6EGnO7OtjY65xazmfbWBYBCAAWRABaHwFovHzsa4YIQASgWwOQPZlhREScvUE6eBRF0YcV1/rtbXVddxFkXP/7LDe2bSyLAAQAC7qnk5tcEYDmDUCh5WMHoND1xw5Aoe/hezpGxApAmu5tMUOFq5fI7KGxQ5QdSMxhbr4BKHS5oW1jOQQgALhB7JOVlE9ucpX7N/i5B6DQu66FIgClc4yIHYBEHoeSuXp87P9d19u4hsfZ1+/4BCDf5ca2jWUtHoAOh4Psdruz6XQ6iYjI6XRyPh5rHgDcigCUn9wDUOwT6q0FoNCbYsQOQPd0jFgiAIk89r5UVXX2v+saIDt0NE3TX4cz1Ls0FYB8lxvbNpa3eAAqikJ2u51z3n6/7xvKw8OD7Pf7qPMA4FapnexiWuwAlNoJLwGIALSWpQKQflyHHpHhu8BVVeU1TyklZVlK0zSTPUC+y41tG8taPADt93t5eHi4ePx4PMput5PD4SAiL3qKjsdjlHkAMIfUTo4xLfcTWALQOAJQOseIuQMQMJfFA5A9/G0onOj/D4dDlHkAMIfUAlDuv8myhNxPYGOXjx2AQq+5CRUcsAhA0fzSG/7h55feIABhOYt+GuoeGT3mUSnVBxQ7rJi9NzHmuZxOJ3n+/DkTExOT9zR18rF0+amTjLWfrxSmqRP21F/j2OVDn5/Q8lMB6NbXdyoA2eWnApBdfioApf76Lnkt9OntL8vHPv4lr+n09pcXqxew6teBZiCiBwhAjlL7dpchJtNCeyxSe41jl6cHKK8eoP/+ez8+OgG4lEwA4hogADlK7eSVADSNAEQAOq9QWABKrf0QgIBwiwYgHUDsIXC6O3a32w3esS3GPACwpXYySgCaX2onsKmVj33TBAIQAQhY2+I9QDr06MnsjeF3gACsLbWTUQLQtNAT6tRuXJFa+dDnJ7jNBQaOUAQgAhAwhVsCAYAhtZNRAtA0AhAB6Gz1ge3hN773q0YnGwEIyB8BCAAMqZ2MEoCmEYAIQGerJwARgIAJBCAAMKR2MkoAmkYAIgCdrZ4ARAACJhCAAMCQ2slo7PL3gABEADpbPQGIAARMIAABgCG1k5XQ8lsMQKEn1KkFoNivMQFoPACF/q5PagHoi7/+70cnAJcIQABgSO1klwDkgQA0a31iB6bYASj2D5um1n5SDkDvfuGL8uk/OXlN737hi6vWFdtCAAJw11I7WSQARbCxAJR7YCIAbScAtT9dT+6Pntqfrr3XW9e1FEXRT23bRtwL3CMCEIC7ltrJX2onu3ch8IQ399c49wAUes1NsMQCUOzXN+UA5Bt+Qo5PVVWJUqr/v+s6KYpCmqaJtRu4QwQgAHeNk10CkC331zi1NkQAIgANmTsA6bBja9tWyrJ0lnEtU5Zl33ukKaX6nqSu60QpJV3XSVmWfXm9LbP3yQxeTdOczeu6LuDZwpIIQADuGgFovP6hJ39JIgARgEwEoLsNQE3TSFVVznllWUrXdZMBqKqqfh1N0/S9SU3TSF3XZ3/rZc0hdmVZ9v/rMKSZoaeu67OeKqQlk083ALgOAWi8/qF3tEoSASirABQ9dBOA7jYA1XU9GoDatp0MQHbPjJ6ne3tEpO/9cfUemcvq+foxrkfKBwEIQFZin5zlfnIcWv/gO3glKPQENvfXOLU2tLUAlFr72VIAMntsbL49QOYQNXuomjnszbWsppRyLq/Lc3OG9BGAAGSFAEQAsm3tBDa1NhQ7AL322ntHpwuBASj27/qk1n6WNHcAsgNJ0zTStm3QNUCuQKPpHiY9FM4VgMzrfuweIFPTNH2dkB4CEICs5B5oQk9WQssTgAhAt5bPPQCFXmOUWgCKfYxY0twBSOTxGh477Ng3IzB7X6qqurjZgQ449jU89jU/U2FKL9913UXgGeutwvoIQACyQgDKKwA9+85no9MctnYCGzswEYDmbT+ptYclxQhAIpe/A6TvvmbexMCeZxq7U5sZYlw9QDpQFUUhSikpy7IPX+a8sZ4mrI8ABCArBKB5T3ZTC0DXBKatncCmFqJjB6DdB5+NTrbQABT7h01Te32XFCsADbn1ttNt2w7eZAH3hQAEICupBaDUTm5if9sfKvRklAC0fvnYbSh2AIp9V7fc28+S3vjxX/AOP2/8+C+sWlfdU8Rv92wDAQhAVghAeQWg4Dt+BV7ALrK9E9jU2lBo+dA2ERqKCUDpBKC3/+gT8vFf+T2v6e0/+sSqdcW2EIAAZCV2oCEAEYBsqb3GqbWh0PKhPXYEoHwDEJAqAhCArBCA8gpAoSe71/xGTOwfpkztNU6tDcUOQKn9sCkBCMgfAQhAVrY2pI0ARABauvzWAlDsYbWpvb4ACEBAsNAPe8yLADRv+dgBKDScEIDWLx87AAXfeZAARAACZkYAAgLFPjnAuNjPf2onK1sLQMG9A1fsA21i3cAUOwDFvisgAQjIHwEICBT7BJzANI4AtG4Ain19BQHo/suHtonUftiUAATkjwCEzUst0BCAxnHyet8BKLh34Ip9oA0RgEy5tx/5+A+MTwAuEICweakFGgLQuNROPnIvH3ryF3pymWIASu012Fr52KGbAEQAAqYQgLB5qQUaAtC41E7mci8f2t5i3zKYAHT/5VPrdSQAAdtDAMLmBQeOwA+b6B9+G5PayVzu5QlA678GWytPAJr5MyDhAPTOu1+QNz/zv7ymd979wqp1xbYQgLB5BKC8pHYyl3t5AtD6r0Fqx5TY5bcWgGK/vikHoOoPX558vvRU/eHL3utt21aKouinqqoi7sVyuq472y9zwrwIQEDoh0diJyu5D5nL/eQ1+slK5PaWWgAKLX/NMqkFlNTaRO4BKHabS+31TTkA+YafkM+rpmmkKArpuq5/rCxLqes61m4sRgcgW13XopRaoUb3iwAEZH7ykfs1RgSgvAJQ7JPLawJQ7CFJyZ3AJtaGYgeg3G9rndrru6QYAagsS2nb9uyxruukLMuLcnbviS6n57mWadv2ooepaZqz5ZVSQfPG6mTvh2ue/fhQ/ZRS/XPTdd1ZaJra9tYQgIDEPpwIQHkFoNzbT+yTVwJQfuVTa0Op9Tpm334WNHcAGgoItqqq+mFxTdP0QUAvr0OCGabMEGU+rsOGubwOHE3T9MuMzRurk8/+VVV1EWZc9Wuapu8JM//22fbWEICAxD6cYp98EIAIQLeUD329YvcwXbON3F/j3NtQasMuN9d+FhQjANm9Ni72EDk7wGh1XfchwfzbXFYv03XdxfLm/2Pzxupk75/r+h97n8fqp8sqpfpyPtveGgIQ7ss1HwSJfTgld4IfKLVvX7M/WUmsvaUYgGgTeZUnAK38ei0odg+QPRTMPOG3J1eAadvW2esjImdD2eYKQK46+eyfPeRvqH76cTso+mx7awhAuC/XfBAk9uFEACIALVmeAESbWLp87DZBAJoov6C5A5CI+xogEbkIQC6uIWZlWV4MV7Ov7ZkrAE1x1a+u64vHhuqny1dVdXZTCHp8LhGAkLYlPghS+3CKfAIbWj72ycrmTj4SKx+7PcRe/zXbSO012Fr52KGbL1Umyi8oRgBy3QVO95SYvSA6ALiu4THpgGEOf3P1wtwagIbqZBq6Bkgp1V/DM1Y/c77dmzW17a0hACFtC3wQfPtPfWx0urV8aicTBKC8ThZTaz8EoPnLp3ZMSa3NEYBmbj8LihGARNzXythcw71cAcPuQRF5vGmAXlYp1fcS3RKAhurkqsvQ4+ZNDVz101zXSTH87RwBCGmL/cEtBKC1A1NqJxOpnazEbm+pvb7B7eGaZRJ7zVIrn9oxiy9V5m2fS4oVgDCsbdu7+WHYmAhASFr0D/oFtpHaCSwBKK9As7X2QwBavzwB6L7bz5J+9qM/4R1+fvajP7FqXe+Ba3gg3AhASBoB6P5PYFMLQKm1B9obAWjp8rkHoNSOQcm9vgv680//sfz2Jz7kNf35p/941bpiWwhAM0v5QJSjJT4IUvtwyv1khZOPvMpn3x6u2IfUXoPcy8duQ8kNu8y8vQEgAM2OA9G4FD8IUqtT7JOP3ANTas9/7uVjv77R13/FNlJ7DbZWPvT1Sm1IW+7tDQABaHYcuMal+EGQWp1in0wQgCh/hgC0+muwtfKpHVO21n4AbCAAnU4n2e12/XQ6naJujwPXuBQ/CFKrU2onH6mdIKf2fG6tfGqBO8XniPLztiF6dGZ+/gHcfwDa7/f9PdUfHh5kv99H3d7WDlypHdiveT5Tq1Nq5VM74U3t+dla+dTaQ4rPEeXnLU8Amvk9DOC+A9DxeJTdbieHw0FERA6Hg+x2Ozkej9G2mfuBK7UD9RLPZ2p1yr381k4mKL9ye0uwTpSf+TUm0Mz+ngG27q4DkB149P86EPlI7cBF+fk/CFKrE+UpT3n/8inWifIzv8YEmtnfM8DWbSoA2T1CPlI7cFF+/g+C1OpEecpT3r98inWiPOVTLg9gYwFoqgfo2bNn8i3f8i1n07f+m/8yOlE+7/Ip1onylKe8f/kU60R5yqdc/tmzZ0ueigFJuusAtMY1QAAAABD5ypc+L//y17/vNX3lS59fu7rYkLsOQCIiu91u0bvAAQAAQOSffuvHJu/ip6d/+q0fm1xfWZbStu3ZY23bilJqcJmu6/rzwClKKWnbVqqqkrqu+2Vdk12PObaP5dx9AFr6d4AAAAAwfQtzrx86NtR1LVVVXTzWNM3gMnMEINyfuw9AAAAAWN7cAajrOinL8uyxsiyl6zpp2/ash0aHoqkQo8srpfoA1DSNNE0zuawur7ejlOrrWJalFEXhXIeeZz5ulzP/14FMxB0CEY4ABAAAgNnNHYBEXgQekRehQz+uw4gOQ7rMUIhRSvXBommai6FtUwGoaZqz5c1eIzMYmeuoqqoPME3T9PUfC0Ai0v9Nj9Q8CEAAAACYXYwAVNf1WW+I/luHIv237n0ZCzGunhlXALIn3Qtl9kjp3h+fIGPWdSio2f/XdX3Ws4XbEIDg9PDwkFT5JbZB+XnLA7d6eHgIumsn5SmPtMQIQGavjw4dmlLqLKiMBSDX4+aQtqEyNnPYm2sZVwCyJ5/gZIY63I4A5EEpdXY3uXsvr28X7nvDiNjlU6wT5cel1qYpv275a5bRbY7ylL+mvG5vvj99sbXyS4kRgERe9NSYd39zXffj0wNkBoqhHqAx+pocsyfKZyibbWq5qqpEKcX1PzMhAHmw7yR3OBxkv98PngzmXn6324lSqv8dpd1uN3r78NjlU6wT5afLH4/Hs7ZH+e2Wv3Yb+qTO54SO8pTXdBs7nU6ilJKHh4fR8LS18kuKFYDquj67fscOC/oaoKkAZF6Po5cJDUBT1/zY/5v1Nq9VEpGz9VRVdTY8TvcwmddA4XoEIE/mHUL0h/fYt+G5ltcnuEVRyH6/l8Ph0B9cXQeB2OVTrBPlp1+z3e4xaBdFcVZ+aBgd5e+7fOgySqk+HJl/D6E85U36mHU6nc56jqaOcVspv6RYAcgMOJoODPp8pyxLrzu56TuymXeB08Z+B8i8Fse8M91UABI5HwZn7oO+EYNev15OKdVvz7xxAq5HAPKkP6xFpA8Q+v97K29+Q6vpXqM1yqdYJ8qPl3cNxzgej5TfaPnQZY7HoxwOh/7//X4/um7KU96me0F08BYZP2ZtrfxSYgWglOjfDUJeCEAB9DcqvheD515ef8Ng9gCsWT7FOlF+uLz+JtKcKL/d8tcuo+nyvtehUZ7yIi+Ctw7bPse4LZWP7Ysf/iH/APThH1q1rtfQvTQMScsPAWiAUuriwKFP+lzjj++xvLmMHZpil0+xTpS/rrz+QLa77Cl/3+Xn3IZmz6M85X3K694R32PWvZZfw5c/+VF5909f9Zq+/MmPrl1dbAgBaIA5XMPseqf8MuVTrBPlKU953sOUp3yu5QG8QAAaYHYf6wPMWFc75ectn2KdKE95yvMepjzlcy0P4AUC0AD74lx9cBnqUqb8vOVTrBPlKU953sOUp3yu5QG8QAAKcDwenePcKb9M+RTrRHnKU573MOUpn2t5YKsIQAZzPK3PrSMpP2/5FOtEecpTnvcw5Smfa3kAbgQgw273eIc081atY9+kUH7e8inWifKUpzzvYcpTPtfyANwIQP+f/qHH4/HFLaL1hYWugwvl5y2fYp0oT3nK8x6mPOVzLQ9gGAHIoA8k5n31lVKDFxRSft7yKdaJ8pSnPO9hylM+1/IA3AhAFqVejK/Vk3mgoXzc8inWifKUpzzvYcpTPtfyAC5tPgCZBxL7GxXXQYXy85ZPsU6UpzzleQ9TnvK5lk/Klz8v8vmP+U1f/vzatcWGbDoAmeNpj8dj/zfllymfYp0oT3nK8x6mPOVzLZ+ct35E5OM/4De99SOTq+u6ToqiuJiapjmb77uetSilpG1b7/LX1HftfUzdpgOQPpjoX05+eHgQpR4vJNzv93I4HCgfsXyKdaI85SnPe5jylM+1fHJ8w4+eJrhO6vVjXdcRgG5cZks2HYBEHg8g+tsUpVR/cNntdpRfoHyKdaI85SnPe5jylM+1fFIWCEAiLwKFPb9tW2dPkfmYVpblxWNj67C3NRU49PJKqYsANLTtoXUP1cnnuTK5tmvWreu6PnA3TXO2za7r+mXG5vns3xo2H4BM+puW3c7vlpKUn7d8inWiPOUpz3uY8pTPtfzqVu4BKsuyP5nXocG1nqqqpKoqEXk8mTefW991jAUOpZTUdd2vvyiKfp1j2x5a91Cdpp4r09B2m6Y5q6v+2ww2dV2f1XNsns/+rYEAZNnv90G/rkz5ecunWCfKU57yvIcpT/lcy68qUgDyvQbI7IkYC0p2r8U16xgLHPbjZoAZ2/bQuofqNLaMq06u7XZdJ2VZishjcNNlzNDmWtfYvKn9WwMByHI8HvuuZsovXz7FOlGe8pTnPUx5yudaflULDYEbm6+Uuhie5QpA9mSetPusY6huQ3UyA9DYtkP2K+S5GtuuDj46CJnr05MZeMbm+ezfGjYZgHa7XV7foGxcURTJ/cgbbSgftB/cijaEW6TYfhazcgBy9Q4NBaAhvuuY6gEyT/rtHqApvvs1toyrTkPqupaqqvrhb7amac7C0di8VHp8bJsMQPriwd0us9tJbpx+zfTdcMboW4fGeuPRhvIT0n5E4rYh2k+eOAbhFikdgxazYgAaunGAK7yY1+iMXedjrkPkfOhXVVWDdTOvg9Hr0MsNbfua/Qp5rsa2q5fVdbRDjX3N0NA83/1bwyYDkMjjrSQfHh76A1I2FxQuJOQgLfI4JjnkG67Q9Zvb0d98+pTTU4xbhdKGxqXYhnzbj1k2Vhui/YxLsf3o7XAMykOKbSilY9AiVu4B0qGkKB7vvlaWZd9zou9MZoYZ1xCtsXWYdz/Tfw/R23PdBW5qeFjIftnL2JMOYlPbtXt4zG3a+zk2z2f/1rDZAGTSB5ehefYwg4eHh8GDV2h5l7XLn06noPrrcaj626rdbjf6IWKvP3Qf9HbGypvbL4rC+S2aftz1oRL6nA61oaFhKkPrDy0/ZO3yS7ehuduPXqcW2obmaj96XurHoLm3EXqM4BiUfxviGHTJpw0lb+YAhGW0bXsWlO7RZgKQPnjoW0j6fksWOswgtPzxeIw6hvua9YcOqzB/k+Dh4cF5cnHL+kOFrF+3C59v8q5pQ7HbjwhtKIYYbWirx6BrtkH7GS+7tTbEMShjn/hB//DziR9cu7aQF71aqfTUxLKZAGR+MxZ6cA8dZhBaPuRbHd0lHtLtfs23Rj7fgGmHw+Gs7FAX6LXrN4cB+A4BCBlm4Fv+2jYUu/3outGG3K5pP+Zyc7WhezkGiSzThlJpPyL5H4NE0mpDHIP8hLahJP39GyJvf8Bv+vs31qolNmgzAWhoiMHUQdX+Zk7/78unvO4OnzrJPRwOF13iPgdG3/Xb9LeMUx/I5odYyMHaZ/2uYQmu18x1l52xYQah5UWua0NLtB+z7rShc7e0H5HhNhFaXuQ+jkEiy7ahtduPSP7HIJG02hDHoHmOQQBus5kAJHL5IXA6nUYPpvYFiFPfBoV+q2V+q6YPomPf5Cmlzg6CU8MCQtZ/zRCDqSECc2zDvMjvcDj039INsV/jKbeWH2tDsduPWZ8ttKGttR+R9I5BImm1IY5B+bWhlNqPSP7HIADX2VQAEpGzD4Kpb5PMb2P0QWvooHTNt1rmEAaf+rjqP3WLw5D1+3w4uuoSMkY5dBt63Q8PD3I8HvsPkTExhp6YfJ/T2O1HZHttaEvtR9dbS+UY5NqHtdoQx6A821Aq7cesS87HIADhNhOA9DCB0+nk3SVuf8s29sER+q2WWZ8hutt8aNmhg/C1vx1wzRAD/Tz53jrUZxv69THXa14oPLaMXu/UsIHQ8iJhbSh2+7HrM+Te2pDv+u02lFv7EUnjGCSSfhviGJR2G0q9/YjkeQwCcJtNBKBrvuF0LTf1rY3vt1q+9SmKQg6Hw9kQBp8PA3vIg2+9Q4bBmEI+iH22offb/ABZ+45r17ShWO0npD730oZC139NG0qt/biWW/oYJJJHG+IY5L8cn2NuVHuASgAAByJJREFUOR6DAFzv7gOQ3aU/Nf7W5nPwMr8Fm/pWK7Q++gJKkccPhOPxOPktVehvB4QOMbjmjjYh23h4eDhbr1LK+9tdvbzvh6xP+Vva0Nzt55r63EMbCl3/LW0opfYjsv4xSCS9NsQxKK82lFr70fW4l2MQgHCbCEDmgVl3Kw8Z+pZKH/zsA1Lot3Kh9dEHTaVU/82Tz7ecU99MXXuBpe8dba5lrtP3w0KX970oOLR8yGsWu/2E1kdvmzY0XT6F9iOS3jFIbzuVNpRa+zGXoQ25pdR+dH1SakOh7QHA7e4+AIn4d+mHfkt17bdyU/XRj4vI2QFafzPnexefoQ+Ya4ck6GVD7mgT8i2b3j8Rv28sTaEf4LeWdz1fS7Ufn/rcSxsK/Zb22jaUQvsRSecYZJYRSasNcQzKow2l2n70srkfgwDcZhMBSORFl/LYQSX0W6qQb8HsCzrH6mN+WOjyId8mmeuY+m0CEf8hCSJhd7QJ/ZbN/MA012ErCvfvJQyN4Q4tP2SqDcVsP+b8rbSha76l9WlDqbYfXdcUjkFm+dTaEMegPNpQqu1HJL9jEID53W0AumaM+DXfUvl+Kxd6Qaf+YPEt77u/el7oh6Rt6o42ukzIN7WuD8wxU9u/tfw13/zFaj92fbbQhkLbj0hYG0qt/YikdQwSidOGXNdFXNOGOAa5pdSGOAbNewzK0d/94z/Lb/7ZZ72mv/vHf559+13XSVEU0jTN7OtG3u4yAN06vjf0Wyqfb+VCLui0L5acuiDSd3/1t0siYR+SrlvC+rjm9w9EXnwj6fNBFlov3/K3tKEY7UeX07bQhq5tPyL+bSjF9nNNveY+Bul9mLsNme1HJN02lPsx6Jp68TnmXkbXPZVjUG6++2f+SL79pz7mNX33z/zR5Pp0oHFNLlVVeYcfve6YlFLStm3wcm3bnu1rrCGSQ/Vb4rlZ2l0GoGu+tYlJH+B8b2up1OVvMYw1PN/91Y+bB2Wfg68eax06Jt5cPuY3XaH18ilPG0qnDdF+bhfafkTitCFX+zHrRxt6Ifc2xDHI37WfrTnwDT96mjJ0Il7XtfO567pulv2YyzUBqK7ri32uqipKW7k2oOXoLgNQ6Lc2+/0++rcvIb/sbH8DNnVQDNnfaw60t94SdilKPd7hKPS2uK7yIc/pEu1Hb4c2FM9a7UckvWOQSLw2dO3JHm0orzbEMShcaPvJwVIByPV4WZaDvUNm4NYn/a51uHqYuq6Tsiz7XsupIXaubfnU0VzeFeTKsjxb17V1HXouyrLs6+f7/NrlUu45ussApPl8a+Pqdo91UAz9ZWc9ZMC3Pj77aw4TMIcODDE/vFL7sLDpbwZ9b43qU37qOV2y/YjQhmJao/2IpH0MEpm/DYW2HxHaUM5tiGOQv9D2k4OlApDdI1JVlVRVJSIiTdOczVNKSV3X/byiKJwByC5XluVZHXSQMOfZhrY1VUetbdvBdY9tx7euU8+Frqv93AzVnQCUEX0BpT4wnk6n5O/AUhTuO8hcY7/fD+7vLbeE3Yoc248IbSglW29DY+1HhDbkI8c2xDFoG2IFIHuyQ4Lda2KehLt6MlwByNUb1HVd0En+0Lam6qgNBaOp7fjW1fe5cC3nqjsBKCP6Gxd9gJzqikxJzDHJQ+vnQ+Nczu1HhDaUAtpQ+PppQ+dybkO0n/sWuwdI3xzAvm7FFZJ0ILDDkmsI3NCQL59wMPa4OQRuqI4mnx6ga+s6Vj+fADT0/BKAMhQ6NCQFMbv1Q28Ju3U5th8R2lBKaEOXaENhcmxDtJ/7tcQQONdNAoZe65CwMFcPkBlq7B4gH0PXACml+qFtt/QAueoX2nM0VI4AhKhid+uH3BIWeaIN4Va0IdyC9nOflroGSCnVX5Oi/9fXtuheIte8W64BmqqTyPm1MnZv1VgdTUN3gRu7lse3rkP1m1purO72dU4EIER3j3eQwbJoQ7gVbQi3oP3cl6XvAqdPykXOh2nZPSj6caWUlGXp7C2x1zFUh6leDn23NNdd4MbqaNJBzay37dq6uurns9xQ3c266r9TRAC6I/d4BxksizaEW9GGcAvaz32ZOwDNLeUhWoiLAAQAAIDZfcdP/753+PmOn/79Repk/n6N6wYK2AYCEAAAAGb34T/9jPzXD5+8pg//6WfWri42hAAEAAAAYDMIQAAAAAA2gwAEAAAAYDMIQAAAAAA2gwAEAAAAYDMIQAAAAAA2gwAEAAAAYDMIQAAAAAA2gwAEAAAAYDMIQAAAAAA2gwAEAAAAYDMIQAAAAAA2gwAEAAAAYDMIQAAAAAA2gwAEAAAAYDMIQAAAAAA2gwAEAAAAYDMIQAAAAAA2gwAEAAAAYDMIQAAAAAA2gwAEAAAAYDMIQAAAAAA2gwAEAAAAYDMIQAAAAAA2gwAEAAAAYDMIQAAAAAA2gwAEAAAAYDP+H3QixWIZWPo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4" descr="data:image/png;base64,iVBORw0KGgoAAAANSUhEUgAAA0AAAAGaCAYAAAAmWSMiAAAgAElEQVR4nO3dT+g0SV7n8ecwCAqe5uBcBK1mD1714IJYeBCegwdvHn4sqCwrDrt6WMxF2RUhxZXeSwiLyEOTzrqtFDnqgI7jkyLYXbYzpv/W9aC9M5WtjCvTM+MIjmOP047Mdw+/jXyioiIzI6oyMiMq3y9I+P0qIzMjq6Ky8lMRmfVEAAAAAGAjnqxdAQAAAABYCgEIAAAAwGYQgAAAAABsBgEIAAAAwGYQgAAAAABsBgEIAAAAwGYQgAAAAABsBgEIAAAAwGYQgAAAAABsBgEIAAAAwGYQgAAAAABsBgEIAAAAwGYQgAAAAABsBgEIAAAAwGYQgAAAAABsBgEIAAAAwGYQgAAAAABsBgEIAAAAwGYQgAAAAABsBgEIAAAAwGYQgAAAAABsxuwB6K233pInT544pzfeeGPuzfWePHkiL7300uzrffr06Vm99b4s4eWXX5YnT57IW2+9Nbntl1566eI5fvr06cXzol8f/Zhebogu//LLLwfXP9ZrMrQtczocDtG2ZbeJa8VuS642ISLyxhtvnL02dj2m/k/J2nXzPd5Nvc9CzNX+ruF6vn3r8/TpU3n69KmIvDi2YR1rv28AYG2LBiDzZH5uMU623//+90cPbmOePHnSnzDo/4c+tHRdzRN/1/OuT37f//73i4jfiZkOUtfUP3YA0vvjmvQ+zmnONhH7JESfZNrPg96HoVCbUwBam+/xbq4AlMIxydyPtesDAMA1ogUg+8TXPunSJ9X6cfNkQZ+46cl1oqZPKPRJv71N1wmHq166HvYHu/24DiKuk8Gp+prfxLu25aL3yRVoXOvV5fXJrn4d7BMUXVe9Xr0O+0TOVZepXqCp18T1XNk9Na5A47NNs27mNszAPbXtqddpqE0MtWXXvpj18WlLtzw/Q+9F8zV31WPq/6n9Mrdhtq3QtuAqY7dBn7pNrTPGc2wf73zeZ1P7O9T+fJcbCsLm4yHP91B9rmn3ZnvRdbjmeD738cVnndcc3+dop67jjq7L1Gvt2ubQZ6FvfQAgJ4sHIH3QtA+2urx5MDcn84BuL2uvQ8TvA9O1Hj3fNwD51Nf8cB86gbHp7Q+dONhBRj/vep06gNhD2OxA5Fs33/qOvSZDz5V5kjW1DpM+iXDV6+nTp2cf0D7bnnoupgKQWd+hngFzX3zb0rXPj1k3/Xq7njO7HmP/++yX6/m4pi34vLeG6rpUG/Q93vm8z6b2d6j9TS1nD3m091O3jdDn21Wfa9r9XMfzGO+fOY4bLnO0U9f7zPe19nkNQusDADlZbQic61tJc1ldznzsjTfeOPvmTLumB8j1QWGftLiGd5jb9qmvWRf9YTH0ITVUV3vbevmhniZddzPM6Q9j+3nxrdvYEB6f12SsN2LsNRlj93oN8dm2uY9jz4WrTQx9w26znyNXW5rz+RG57L0bGyrp+//Yfrnagv2Nvs+++r63XNsODSu3PMehQ+CG2pbv/trtL/QYNBSEr3m+XfVx8Wn35navOZ7HfG3nOG6Y5minIsPHnanXWmT6fWMeJ3zrAwA5WTQAmb0Z9jfTIsMntGZvx1CZ0A9Mn5PnqQDkU1+zLnZvztQHoKsXRi9nn8Sa9X3rrbfkpZde6utlXnBsr9e3bq4eKc3nNdFlptqGa94Q3wDku22f52IsAA2dBNrfEJvrttvSnM+PiN9NL8bq5fp/bL/magu+762hurqenxjPse/xbqpt+e6v3f58l9P/DwXha5/vsQDk0+7taxJdz425rqEyMY8vcxw3bHO006HjztRrbb8GU8dR3/oAQE4WGwJnc51QxwhA9reZawagsfqahoZ2TX14m9/2m9vX63Ndy+Nbt7GT/DlOel3faE99yPoOgfPddsgwG1cAMus4dmJsrttuS3M+P3b9xl6noXrZ/0/t11xt4doT8rHnJ8Zz7Hu8u/YLmbkCkL09+3mbKwCFtvvQADR1PJ/ztZ3zuGGbo52OfSk19lrbj90agLgBBoAcJRWApoZhvPXWW2f/a2MXzdoX/9vDIVzrGbpeRiRsCNzYHaDGnqOpHiBXXc3lhk4WXCEmNACNnQSOvSa+7cI2NcTGHn5ibttuM7eepA7Vx/Xc2K+P6zlytaW5nx+RyxMYu+xYvez/p/Zrrrbg+95yndwNPT8xnuO52pbv/oYOgTPbpHljhqFjR+jzPXSTldB2b27jmuN5yq9taD1u+Qy11+d6rXX9dJ2nPguvfW4BIGVJBSCR+W6CcEsZ+2TDDCNDJwBj9b3mA9I1f+pE1XzMNV7bVd63bq5ypjleE59vj22+t8GOcaG1fRMEV2/m2L7Y/8d4fuxtudrcVL3M/332y+cmCLfcNGPoonyf52fu5zhGuB7bX1f781nOtW/XHHvt58KuT4x2P1eZa94/cx03xl6Ha9qpWWbqSylXGd/t2cPtxuoDADlJLgCJzHMbbJHzIWNDZewDu1kf8+R6bDiB722w7bqNPUdTd4ETcQ9d0MvZvUf6RMV+3KduQz1SNp/XxD7JstfpOjnwGWNuL+NqM1Pb9nkuXG1iqC2bbevll1/u28nQBeUxn5+x3/6ZOkEdO1ly7ZfIZeC+pi2IhN8G2+f5mfM5nruXYGp/Xe3PZzlt6Pjgux77+R57P4S0+7mO5zHeP3McN2xztNOxz1Bzvuu1dr0GY5+FPvUBgJzMHoAwD9fvAFEX5Oiau9dh22gvAICYCEAJS+VbNv3NH+DD/mZ7qlcCsBGAAAAxcVabMPPHTNeih2pw8gpfruuypm5VDpgIQACAmAhAAAAAADaDAAQAAABgMwhAAAAAADaDAAQAAABgMwhAAAAAADaDAAQAAABgMwhAAAAAADaDAAQAAABgMwhAAAAAADaDAAQAAABgMwhAAAAAADaDAAQAAABgMwhAAAAAADaDAAQAAABgMwhAAAAAADaDAAQAAABgMwhAAAAAADaDAAQAAABgMwhAAAAAADaDAAQAAABgMwhAAAAAADaDAAQAAABgM6IEoMPhILvdrp8Oh8PgvN1uJ6fTSURETqeT8/FY8wAAAABsy+wBSAeOoihEREQpJbvdTo7Ho4iIFEUhu93Ouex+v++Xe3h4kP1+H3UeAAAAgG2JPgTueDye9QLt93t5eHiYLKd7io7HY5R5AAAAALYnegCye4Ds4W9D4UT/fzgcoswDAAAAsD1RA5DugdE9Pvp/pZSInIcjO6yYvTcx5gEAAADYnmgBSF8LNHbNjRmIUugBOp1O8vz5cyYmJiYmJiamu5wWvRnUO18U+T9v+U3vfHG5emHzogUgs+dniBmAuAYIAADgjvzCr4r83C/6Tb/wq16r7LpOiqI4m66llJK2bSfXXxSFNE1z9XbmpOuH20QJQPv93nnLaR1A7CFwupx59zj7jm0x5gEAAGTtk189Pq3JN/zoyUNRFGehpa5rKcvyquqNBSDXY13XXbUdpGf2AOT6nR+zF0aHHj2ZvTH8DhAAAECADQWgod4PHU7s+a7yukdHKeUdgEREyrLsy7Zt6+wd6rpOyrKUsizP1uHqrdJllVKD6xmaZ9dPb89+vGmas20T4F6Ifhc4AAAARLKhACTy+EX6UI/PVABSSkld1yLyIhz49gDp0Usi7jBkLmuu096mrrsuq4NN6DytqiqpqqovZ9bTDD11XZ/N2zoCEAAAQK42FoBEhns2pgKQq+fE9xogMzyYPSnm8LihHif7/6neqpB5ds+OPc/ePzwiAAEAAORqgwHIpHtgQkOFiP81QCKXYckcnhYyBE+vZ84AZE92INQTYegFAhAAAECuNhSA7CFemlJKmqbx6gEye0vGeoCGtqHXY1+Ts2YPkA9zGB0IQAAAAPnaUAAScQ/rMoONOb+qqsHrZXTPkW8AGgouYz1QItPXALm2GzLPXL95PZIdeIbC41YRgAAAAHK1sQAkcjnsy+zVMa8P0n+b9B3Tpu4CZ0/m7wDpYKXXU5alswfKVV97O67/Q4fyDT0XZj19e4q2ggAEAACQqw0GIOBWBCAAAIBcpRyAnv2Sf/h59kvr1hWbQgACAADIVcoB6C9OIr/zMb/pL/iheiyHAAQAAJCrlAMQkCgCEAAAQK4IQEAwAhAAAECuCEBAMAIQAABArghAQDACEAAAQK4IQEAwAhAAAECuCEBAMAIQAABArghAQDACEAAAQKZee+29oxOASwQgAACATBGAgHAEIAAAgEwlHYD+5dMi//iq3/Qvn163rtgUAhAAAECmkg5Af/MN09co6elvvmFydV3XSVEUF1PTNMFV0+uKSSklbdt6ly/L8qJ827ailJq7aptHAAIAAMhU0gHIN/x43rDBFVr0Y13XBVUtxQBU17VUVXXx2DUBD+MIQAAAAJnaegASuQwaZu+QuWxZllKW5UUPkmbOMzVNc1Z+LGzpMkqpvl52vYf2Q9fRVJZlvz1X/ez9cj0HZn19npvQfc4RAQgAACBTWw9Adg+QUkrquhaRx5N4HSh0OR2U7HVVVdX3vjRNczbszFx/XdeDQ9Lsbevt+QYgkfPA03Vdv62h+tn7pdehe43Msr7PTcg+54oABAAAkKktBqCxa4DsYKFP5KdCiKunxPzbZyibvW19TU9IAKrrug8p5t9D9XOt2+5F0sv5Pjch+5wrAhAAAECmthiAQub7hhBXsDJ7YszHXcHAte3QIXB6ntljY4YXV/3sdbVtexGAQp8b333OGQEIAAAgUwSgc7f0APkwh465tm320lzTA2QuZw/Dc/HpARpax1gPkGlsn3NFAAIAAMgUAejc1HUuQ+syl2vb9uxmAObJv319kMm8TkevQ/ecmH9XVTW6H/qaG12fsfoN9ezoYYFmWd/nJmSfc0UAAgAAyBQB6NLQnc5cQcHstRm665kOLK47xNn0Os27wImc31VN/z1Ehxb7zmtjw/PGngOfu8DZ6wjZ5xwRgAAAADK1pQAEzIUABAAAkKm0A9DXBgSgr123rtgUAhAAAECmkg5AX/iAyOf+nd/0hQ+sW1dsCgEIAAAgU0kHICBRBCAAAIBMEYCAcAQgAACATBGAgHAEIAAAgEwRgIBwBCAAAIBMEYCAcAQgAACATBGAgHAEIAAAgEwRgIBwBCAAAIBMEYCAcAQgAACATBGAgHAEIAAAgEylHIDeffcz8vbbB6/p3Xc/s2pdsS0EIAAAgEylHIA++tFvmqyfnj760W+aXF/XdVIUxcXUNE3U/WjbVoqikKqqzh6vqkqKooi6bV/6uZmr3L0jAAEAAMTy2c+JfKgR+blfPJ8+1Ih86vZej5QDkG/48a2r6+RdP9Z1Xazd6AOQUurscaVUMmGCYBOGAAQAABDL89cvw4+ePvI7N69+6wFI5DGItG0rIi/Cit07ZJbpuq4PM03TnJV3BSmzB0jPb9vW2QNkrsusd1mWUpZlv42yLPsAZfdiDe3D2HL2dsfWYdbNZ//vUZQAdDgcZLfb9dPhcOjnnU6ns3mn02m1eQAAAFENhR893WjrAcjuASrL8iIMiTye6Nd1ffG3uWxd1xe9POZ6mqbpg0Rd13140JRSZ9soy/KsjmYAM0OJWXZsH8aWs5+bqXVoPvt/j2YPQDpw6CdXKSW73U6Ox6OIiOz3+37ew8OD7Pf7ftml5wEAAERFAJo9AI1dA2T2YJjhSPeeiDyem+pyZjAZogNE13X9dUB6HXaYMJnbtnuEpv4f2oeh5a5dh8/+36PoQ+COx2PfC2T+LfKip+h4PC4+DwAAIDoCUPQhcDZziJjZw6FDi9nbYocqVxgwe1B0D4kdgFx1070woQFoaB9CAlDoOsb2/x5FD0BmD5AdQPT/h8Nh8XkAAADREYAWDUCu613MIV5VVfXD1Gz2UDTNDEB6+bquo/UADe1DSADyXYfP/t+jqAFI98A8PDyIyGUPjNlDs/Q8AACA6AhAiwUge745dM2cr3s57BP+pmlGrwEyl3H17ExdAzRUz7EgY+6D73K+6/Dd/3sULQDpa4HMa25S7wE6nU7y/PlzJiYmJiYmJqZZpqkAdOv6p0KFXX7Jm0Gt0QOk78xWFI+3rS7L8uwaIbuHwyw/tO6hmwi46uNaV2gP0NA+TC1n3mXOdx0++3+PogUgs+dH4xogAACwKfQAzRaAbqVvXQ1ECUD7/X7wltPmHeLsu7ItPQ8AACCqT371+HSjtUPFmNdf/zrv8PP6618XtS76ltVb+Z0bjJs9ANm/AWT/FhC/AwQAADZjwwHoU596Vd588z94TZ/61Kur1hXbEv0ucAAAAJu14QAEpIoABAAAEEtoAPrs50Q+1FxeK/ShRuRTn7koTgACwhGAAAAAYgkNQM9fH75hwkd+56L47oPPRicAlwhAAAAAsYQGoMC7xhGAgHAEIAAAgFgIQEByCEAAAACxEICA5BCAAAAAYiEAAckhAAEAAMRCAAKSQwACAACIhQAEJIcABAAAEEnw7/TcUQD67D+9I7/yVx/3mj77T+9Er0/XdVIUhTRNE31bSBsBCAAAIJLgABTYY5RyAPrWX391sn56+tZff9V7vW3bSlEU/VRVlddyVVV5hx8dlpaglJK2bRfZFh4RgAAAACLZcgDyDT8hdW2aRoqikK7r+sfKspS6rieXNZdJCQFoeQQgAACASAhA8wagsiwvwkLXdVKW5dnfZVme9eDo/+1eHR2o9KRDku4Batu2X7ddB7snSvcu2b1Hrt4kvYxS6iwAja2zLEtRSl3MQzgCEAAAQCQEoPkCkM+wNDO4aFVV9cPkmqYRpVQ/zww9dV3388xtmaHLDFvm4zq4uOpp/6+U6nusdADT65lapw49TdNcBDP4IwABAABEQgCaNwBNnfQP9baYw9/M+XZYcq2nrus+sJh/m+vU5buumwxAdv3sgHXNOhGGAAQAABAJASheD5A9XMwVFETkrMzQUDc9mUFEr8ccBmcPwTOHpPmEFVf97GuAQteJcAQgAACASAhA8a8BEpHJAOTDHFZmr6csy4thZ67rfnx7gOybOOh9unadCEMAAgAAiIQAFP8ucLonaCgAmdfcmNfV2IHGvD7IXk9d11IUxdnwN1dvlK6X2ZtUVdVZWfOaJL1c27aj6yQAzYsABAAAEAkBaN4AJHI5bM0nGLiGv4m8CCdT6zF7Y1zLKqX6XiKR87vL6b9N+q509l3ghtZJAJoXAQgAACASAtD8AQi4FQEIAAAgki0HoH/1y694h59/9cuvrFpXbAsBCAAAIJLQABRaPuUAVP/lm1L84WteU/2Xb65aV2wLAQgAACCSLQcgIFUEIAAAgEgIQEB6CEAAAACREICA9BCAAAAAIiEAAekhAAEAAERCAALSQwACAACIhAAEpIcABAAAEAkBCEgPAQgAACASAhCQHgIQAABAJAQgID0EIAAAgEi2HIDe+bt35OO/9XGv6Z2/eydqXdq2laIopOu6qNtBHghAAAAAkWw5AL36Pa/Ks+985jW9+j2vTq6vLEspiuJiUkpdlO26ToqiOHusaRqpqmq2/UO+CEAAAACRbDkA+YYfPflyhZuQZQECEAAAQCQEoGUCUNd1UpZl30vkKmP2IIk8Dosry/KiTNu2zvJa0zRnPVCEqvwQgAAAACIhAC0XgIqi6MOLXaaqqn74W9M0/bA5M/DoEDVWXkTOQk9d184heEgbAQgAACASAtCyAWjof7unRs+r61rqur74e6i8/luHJuSJAAQAABBJaEAJDUBzhYoYUgtA9tR13dkwOLM3aKi8uW49EYbyQwACAACIhACUTgAaUpalNE1zdj2Q700W7OWQBwIQAABAJASgNAKQUqof3qZ/E0ir61qKoujnj5W3A499fRDyQAACAACIhACURgASEedwNrOsfTe3ofJVVZ3NQ34IQAAAAJEQgOYPQMCtCEAAAACRbDkAvfL0Fe/w88rTV1atK7YlagB6eHiQ3W539tjhcJDdbnc2nU4nERE5nU7Ox2PNAwAAiGnLAejN33xTXvtvr3lNb/7mm6vWFdsSLQCZocNUFMXFY9p+v+/HUj48PMh+v486DwAAIKYtByAgVbMHILPHZb/fX4Sd/X4vDw8PF8sdj0fZ7XZyOBxE5EVP0fF4jDIPAAAgNgIQkJ4oAUj3sriGwNnD34bCif7/cDhEmQcAABAbAQhIz6LXAOkeGX2/dKVUH1DssGL23sSYBwAAEBsBCEjP4jdBMJmBKIUeoNPpJM+fP2diYmJiYmJimmWaCkB2+akAZJefCkB2eW4GBSQUgLgGCAAA3JvQHqDQ8vQAAeEWDUA6gNhD4PS3EbvdbvCObTHmAQAAxEQAAtKzeA+QDj16Mntj+B0gAABwTwhAQHqiBiAAAIAtIwAB6SEAAQAARBI7AMmzJ+PTmt55W+TjH/Cb3nl7rVpigwhAAAAAkWw6AL36vun66enV902urixLadv27LG2bftry5fUdZ0URXE2hSwXUs53GfgjAAEAAESy6QDkG34861rXtVRVdfFY0zSx9mBQURRnYayuaynLcnK5a8IMAWh+BCAAAIBICEDzBaCu6y5CRlmW0nVd/7fdG6OX0fM0s+dGL28/PrSOoUDiuy572aF60wMUDwEIAAAgEgLQfAFI5DzwdF3XD3+rqqrvHWqapn9chwezt6Ysy77XyCyrlJK6rvvHddhyrUMpNdrjM7UubarermVwOwIQAABAJASgeQNQXdd9sDD/dvW+iFyGB1cvkl7ODhl6nUMBpGma0Z4kn3X51JsAND8CEAAAQCQEoHkDkNnro5Q6Cy/25Aocbds6e26Ghqa1besVQNq2HQ1MQ+vyqTcBaH4EIAAAgEgIQPMGIJEXYcK8+9tQQPDpARpax1CgMYeqmZRS/dC6kB6gqXoTgOZHAAIAAIiEADR/AKrr+uwaG5Hza250b4zIcM+ODipmWd/rdkQu7wKnH9M9Ur7r8qk3AWh+BCAAAIBICEDzByBzuJnJdT3O2B3bQu4CN7WOqfqMrWuq3gSg+RGAAAAAInn2nc9GJxsBCIiP1gYAABDJpgPQK+/xDz+vvGfdumJTCEAAAACRbDoAvfmKyGvf5ze9+cq6dcWmEIAAAAAi2XQAAhLFOwMAgIyEnlBjZp/9nMiHGpGf+8Xz6UONyKc+c1GcAASkh3cGAAAZIQCt7Pnrl+FHTx/5nYviBCAgPbwzAADICAFoZUPhR08WAhCQHt4ZAABkhAC0MgIQkD3eGQAAZIQAtDICEJA93hkAAGSEALSyT371+GQhAAHp4Z0BAEBGCEArIwAB2eOdAQBARghAK4scgIJfXwIQEIx3BgAAGYl+Qo1xBCBvX/r7T8v/feN/ek1f+vtPr1pXbAsBCACAjBCA1vXaa+8dnWxbDkC//cNfL7/xvV/lNf32D3/95Pq6rpOiKBao+aWiKKTrusG6KKWkaZqL5dasM4YRgAAAyAgBaF0EIH++4UdPU9YKE03TiFJK6roerMtQAEKaCEAAAGSEALSu0AAUGlAIQMPGApA9z/y/6zopy1LKsjwro/+fClVKKWnbVsqyHNyeUkqqqurXp8OQq866jF3fsixFKXWxDsyPAAQAQEYIQOsiAPlLKQAVRSFt2/bzq6qSqqpE5EUPz9B69TwdhFzbU0r15dq2vdi2WU73JDVN04cqXU6HHnMe5kcAAgAgIwSgdRGA/KUWgEz2NT1D663r+iyw6NDkCjZmwNJD4uxyQ/UYqz/mRwACAGBFsQMNAWheBCB/qQcgezIDkWYOkzOHrU0FoKqqLgKQqx5lWUrbtgSghRGAAABYEQEoLwQgf6kHoClt214MjXMFGxF6gHJDAAIAYEUEoLwQgPwtfRc48zoffUOCoeXMa3HMa3ZMdV1f3IhAXy8U6xog333FbQhAAACsKPYJLwFoXqkFoFtDRUyxApA9mTczMO+gNhaARM6HwbmGvw0FEB20xu4CN3SzBHu79r4N/Y95EYAAAFgRASgvBCB/cwcgYC4EIAAAVkQAykvsABRaPuVQ8ZHv/xrv8POR7/+aVeuKbSEAAQCwIgJQXghA/v769Z+X//3Kv/Wa/vr1n1+1rtgWAhAAACsiAOWFAATkjwAEAMCKCEB5IQAB+SMAAQCwoui3PQ4tj1EEICB/HPkAAJhRaKAhAOWFAATkjyMfAAAzIgDdt9QC0B8/eTI6AbjEOwMAgBkRgO4bAQjIH+8MAABmtLUAFBwIMkcAAvLHOwMAgBltLQDtPvhsdLo3wftLAAKSE/Wd8fDwILvd7uyx0+kku92un06n02rzAACYGwGIAHSGAAQkJ9o7wwwdpv1+L0VRiMhjQNrv96vNAwBgbskFGgLQrAhA/v757bflcx/4gNf0z2+/vWpdsS2zvzPMHpf9fn8WgI7Ho+x2OzkcDiIicjgcZLfbyfF4XHweAAA+su/RIQDNigDk78/e977J+unpz973vsn1dV0nRVFcTE3TLLA355RS0ratVFUldV2fzSuKQrqu6//X9UY6ogQg3ctiD4GzA4j+/3A4LD4PAAAfBKBxBCAC0BDf8ONbV1eQ0I+ZgWMJQwGoaRpRSl2EIqQl6jtjKgCZPTRLzwMAwAcBaBwBiAA0ZIkAJPIijIiItG3r7B0yy3RdJ0opEXkMLGb5sSClyyil+vU1TXPWA6UfL8tytN6uddnlXMuVZdkvawrZD6wcgFLrATqdTvL8+XMmJiYmJqZ+mgo0t5afOuFdunzoNBUI1n795p5C9zf26zUVKuzyS94Mao0eoLIsL8KQyGNA0L0y5t/msnVd98HIZvbq6LCht2PWRS9vBy6z3kPrmgpAVVVJVVX9cmZdffcDjxYNQFwDBADIzdZ6gKLvb+boAfIXKwCNXQPkuvam6zrpuq7vlVFK9eVcQcbF1RNjL1fX9Vmw0WHFDjJD65oKQHbPjj3PZz/waNEAJPJ4d7ihu7ItPQ8AgCkEIAKQiQDkb6khcDallHM4mA4+ruFpenKFCNd2zR4ezRyeZg5TM5e3t2+uyycA2ZPeN9iEy3IAACAASURBVJ/9wAuLByB+BwgAkBMCEAHIRADyt0YAMnuE7OFxdV0779qmNU1zEU7M9Zq9L3YPUNu2F8POqqqSpmkuAtAtPUA+xvYDj9Z9ZwAAkDgCEAHIFBqAfuN7v2p0ukAAGjQVgOz5+hogu5dEBxc7KNjX1ZjM62/0es0AVNf1xe249fp8rwESOR/KVlXV4HL29U2++4FHBCAAAEYQgAhAJgKQvzV6gHRo0HdYK8vyLJjYPSNm+al16yFu5p3btKFldaAZuwtcWZZ9SDPv5qb/di1n90iF7AcIQAAAjMo90BCA5kUA8jd3ALqV/t2elPAjqesgAAEAMIIARAAypRaA/vV/+vrRaU1/8p73eIefP3nPe6LWRfempPD7OPbNErhhwfIIQAAAjEgtAMU+oSYAjYsdgELLpxyA/vaVV+Svvu/7vKa/feWVVeuKbSEAAQAwggBEADKF7u+WAxCQKgIQAABjEhuiRgBaFwEIyB8BCACAMQQgApAhdH9DL/wnAAHxEYAAABhDAJp3yF/mCEBA/u7vyAQAwJw2FoCil88cAQjI3/0dmQAAmFNigSZ2eQLQuNgBKLQ8AQgId39HJgAA5kQAIgAZCEBA/u7vyAQAwJwIQAQgAwEIyN/9HZkAAJhTYgEo9jUlBKBxBCAgf/d3ZAIAYE4EIAKQgQDk73P/8Fn5jT/+oNf0uX/47Kp1xbbc35EJAIA5JTakjQC0ssD93XIA+q6f/ObJ+unpu37ym73XW9e1FEXRT23b3lzXruukKIqb1tG2rRRFIVVVnT1eVdXN656jfnjhDo9MAADMiABEADIRgLz5hp+QulZVJUqp/n8dDJqmuamucwYgs34iIkopAlBi7vDIBADAjAhABCATAcjb3AFoKAS0bStlWTrL2P/rkKInHZzMx7quk7IspSzLs2X1/0NBxOwB6rquf8zVA2Ruz6xrWZZ9YBqq39h+2OtXSolSStq2HV3/1D42TXPxHOXsDo9MAADMKLFremKXJwBNSCwA/eLv/uPotKa5A1DTNBfDy7SyLKXruskAVJZlP2ROhwi7nP7bHFpXVVW/7aZpLnp5zPU1TdMHi7qu+/CgKaWkrut+XXZ408u65k3th2v9el/G1j+1j2boqevauf85ucMjEwAA80mtR4cANK/XXnvv6HSBAORt7gBU1/VoADJP8jXX//Y8Ozi5eprsXo+hnihdTtdTKXWxvqF1j9Xddz9c6/d9bsb2ca5rrVKR/pEJAIAVEYAIQGcIQN5i9AAN9Tz49gCJyNkQsJAAZE/2MDCzJ0bX0w5ArnX7BJSQ/TB7dXQ53wA0tI+67Jw3nlhT+kcmAABWlFoACj2JJACNix2AYr9eWwpA9gl70zTStm3QNUDmELDQHqApZgCqqkrqupa6rqP0APnshxbSA+TDHjqXo/SPTAAAzCj0d1xS69EhAM2LABRPrLvA2WHHvpjf7KEwb0AwdEMEnwBkXldjX3Njr0/kRUhwBY+pa4C0oTqN7Ydr/fY1QK71j+2jHXjGeuJykf6RCQCAGRGACEAmAlA8MQKQyOXvAOmTfPuk35yn6UCk75BWlmUfnvQd0IYCztRd0KZuqjC0Ls3nBg7mNUZD+2GuX8/zHR44tI/m9nx7ilKW/pEJAIAZbS0ABZ90EoBWDUCh5bcYgIbkfmvmGPj9ILf0j0wAAMwoNADFDjQEoHURgOL5th/9Ru/w820/+o2r1vWemL/lcw83LIgh/SMTAAAzSi0AxT5BJgCNIwDF82t/cJCfrP+j1/Rrf3BYta7YlvSPTAAAzIgANF4+9l3vUkMAAraHAAQA2BQCEAHIlHsA+t3//D9GJwCXCEAAgE0hABGATAQgYHsIQACAbQk8gc090BCAxu0++Gx0ukAAArJHAAIAbAsBiABkIAAB20MAAoCEcYFzBImdwKZWPvbvHqWGAARsT/pHJgDYMAJQBImdwIaWD20TBKBxoQEo9PkhAAHpSf/IBAAbRgCKILEAFPoaxw5AsW/6kJrYASj260UAAsKlf2QCgDsS+2QXHghABCADAQjYnvSPTABwRwhACYgcgGK/xgSgeaUWgELLpxyAvvjuV+StT3/Za/riu19Zta7YlvSPTABwRwhACQgMQKkFGgLQvAhA8fxq+87k/ujpV9t3JtfXdZ0UReGcUqTri/Skf2QCgDtCAErAxgJQaPmtBaDQH8YlAPnzDT++x7OhQFHXtSilYuwC7lT6RyYAuCMEoAQQgAhAhtAAFLq/BKD4Acj1+FDvUNM0Z/O6ruvntW17Nq9pmn79ZVmKUupi3tRy5vbHto1lpX9kAoA7QgBaX2rf4KdWPnYAeu21945OSyMAxbNUAKqq6qwHSCkldV2LyGPoKMuyn2cGD7vnqCxLadtWRF6EGnO7OtjY65xazmfbWBYBCAAWRABaHwFovHzsa4YIQASgWwOQPZlhREScvUE6eBRF0YcV1/rtbXVddxFkXP/7LDe2bSyLAAQAC7qnk5tcEYDmDUCh5WMHoND1xw5Aoe/hezpGxApAmu5tMUOFq5fI7KGxQ5QdSMxhbr4BKHS5oW1jOQQgALhB7JOVlE9ucpX7N/i5B6DQu66FIgClc4yIHYBEHoeSuXp87P9d19u4hsfZ1+/4BCDf5ca2jWUtHoAOh4Psdruz6XQ6iYjI6XRyPh5rHgDcigCUn9wDUOwT6q0FoNCbYsQOQPd0jFgiAIk89r5UVXX2v+saIDt0NE3TX4cz1Ls0FYB8lxvbNpa3eAAqikJ2u51z3n6/7xvKw8OD7Pf7qPMA4FapnexiWuwAlNoJLwGIALSWpQKQflyHHpHhu8BVVeU1TyklZVlK0zSTPUC+y41tG8taPADt93t5eHi4ePx4PMput5PD4SAiL3qKjsdjlHkAMIfUTo4xLfcTWALQOAJQOseIuQMQMJfFA5A9/G0onOj/D4dDlHkAMIfUAlDuv8myhNxPYGOXjx2AQq+5CRUcsAhA0fzSG/7h55feIABhOYt+GuoeGT3mUSnVBxQ7rJi9NzHmuZxOJ3n+/DkTExOT9zR18rF0+amTjLWfrxSmqRP21F/j2OVDn5/Q8lMB6NbXdyoA2eWnApBdfioApf76Lnkt9OntL8vHPv4lr+n09pcXqxew6teBZiCiBwhAjlL7dpchJtNCeyxSe41jl6cHKK8eoP/+ez8+OgG4lEwA4hogADlK7eSVADSNAEQAOq9QWABKrf0QgIBwiwYgHUDsIXC6O3a32w3esS3GPACwpXYySgCaX2onsKmVj33TBAIQAQhY2+I9QDr06MnsjeF3gACsLbWTUQLQtNAT6tRuXJFa+dDnJ7jNBQaOUAQgAhAwhVsCAYAhtZNRAtA0AhAB6Gz1ge3hN773q0YnGwEIyB8BCAAMqZ2MEoCmEYAIQGerJwARgIAJBCAAMKR2MkoAmkYAIgCdrZ4ARAACJhCAAMCQ2slo7PL3gABEADpbPQGIAARMIAABgCG1k5XQ8lsMQKEn1KkFoNivMQFoPACF/q5PagHoi7/+70cnAJcIQABgSO1klwDkgQA0a31iB6bYASj2D5um1n5SDkDvfuGL8uk/OXlN737hi6vWFdtCAAJw11I7WSQARbCxAJR7YCIAbScAtT9dT+6Pntqfrr3XW9e1FEXRT23bRtwL3CMCEIC7ltrJX2onu3ch8IQ399c49wAUes1NsMQCUOzXN+UA5Bt+Qo5PVVWJUqr/v+s6KYpCmqaJtRu4QwQgAHeNk10CkC331zi1NkQAIgANmTsA6bBja9tWyrJ0lnEtU5Zl33ukKaX6nqSu60QpJV3XSVmWfXm9LbP3yQxeTdOczeu6LuDZwpIIQADuGgFovP6hJ39JIgARgEwEoLsNQE3TSFVVznllWUrXdZMBqKqqfh1N0/S9SU3TSF3XZ3/rZc0hdmVZ9v/rMKSZoaeu67OeKqQlk083ALgOAWi8/qF3tEoSASirABQ9dBOA7jYA1XU9GoDatp0MQHbPjJ6ne3tEpO/9cfUemcvq+foxrkfKBwEIQFZin5zlfnIcWv/gO3glKPQENvfXOLU2tLUAlFr72VIAMntsbL49QOYQNXuomjnszbWsppRyLq/Lc3OG9BGAAGSFAEQAsm3tBDa1NhQ7AL322ntHpwuBASj27/qk1n6WNHcAsgNJ0zTStm3QNUCuQKPpHiY9FM4VgMzrfuweIFPTNH2dkB4CEICs5B5oQk9WQssTgAhAt5bPPQCFXmOUWgCKfYxY0twBSOTxGh477Ng3IzB7X6qqurjZgQ449jU89jU/U2FKL9913UXgGeutwvoIQACyQgDKKwA9+85no9MctnYCGzswEYDmbT+ptYclxQhAIpe/A6TvvmbexMCeZxq7U5sZYlw9QDpQFUUhSikpy7IPX+a8sZ4mrI8ABCArBKB5T3ZTC0DXBKatncCmFqJjB6DdB5+NTrbQABT7h01Te32XFCsADbn1ttNt2w7eZAH3hQAEICupBaDUTm5if9sfKvRklAC0fvnYbSh2AIp9V7fc28+S3vjxX/AOP2/8+C+sWlfdU8Rv92wDAQhAVghAeQWg4Dt+BV7ALrK9E9jU2lBo+dA2ERqKCUDpBKC3/+gT8vFf+T2v6e0/+sSqdcW2EIAAZCV2oCEAEYBsqb3GqbWh0PKhPXYEoHwDEJAqAhCArBCA8gpAoSe71/xGTOwfpkztNU6tDcUOQKn9sCkBCMgfAQhAVrY2pI0ARABauvzWAlDsYbWpvb4ACEBAsNAPe8yLADRv+dgBKDScEIDWLx87AAXfeZAARAACZkYAAgLFPjnAuNjPf2onK1sLQMG9A1fsA21i3cAUOwDFvisgAQjIHwEICBT7BJzANI4AtG4Ain19BQHo/suHtonUftiUAATkjwCEzUst0BCAxnHyet8BKLh34Ip9oA0RgEy5tx/5+A+MTwAuEICweakFGgLQuNROPnIvH3ryF3pymWIASu012Fr52KGbAEQAAqYQgLB5qQUaAtC41E7mci8f2t5i3zKYAHT/5VPrdSQAAdtDAMLmBQeOwA+b6B9+G5PayVzu5QlA678GWytPAJr5MyDhAPTOu1+QNz/zv7ymd979wqp1xbYQgLB5BKC8pHYyl3t5AtD6r0Fqx5TY5bcWgGK/vikHoOoPX558vvRU/eHL3utt21aKouinqqoi7sVyuq472y9zwrwIQEDoh0diJyu5D5nL/eQ1+slK5PaWWgAKLX/NMqkFlNTaRO4BKHabS+31TTkA+YafkM+rpmmkKArpuq5/rCxLqes61m4sRgcgW13XopRaoUb3iwAEZH7ykfs1RgSgvAJQ7JPLawJQ7CFJyZ3AJtaGYgeg3G9rndrru6QYAagsS2nb9uyxruukLMuLcnbviS6n57mWadv2ooepaZqz5ZVSQfPG6mTvh2ue/fhQ/ZRS/XPTdd1ZaJra9tYQgIDEPpwIQHkFoNzbT+yTVwJQfuVTa0Op9Tpm334WNHcAGgoItqqq+mFxTdP0QUAvr0OCGabMEGU+rsOGubwOHE3T9MuMzRurk8/+VVV1EWZc9Wuapu8JM//22fbWEICAxD6cYp98EIAIQLeUD329YvcwXbON3F/j3NtQasMuN9d+FhQjANm9Ni72EDk7wGh1XfchwfzbXFYv03XdxfLm/2Pzxupk75/r+h97n8fqp8sqpfpyPtveGgIQ7ss1HwSJfTgld4IfKLVvX7M/WUmsvaUYgGgTeZUnAK38ei0odg+QPRTMPOG3J1eAadvW2esjImdD2eYKQK46+eyfPeRvqH76cTso+mx7awhAuC/XfBAk9uFEACIALVmeAESbWLp87DZBAJoov6C5A5CI+xogEbkIQC6uIWZlWV4MV7Ov7ZkrAE1x1a+u64vHhuqny1dVdXZTCHp8LhGAkLYlPghS+3CKfAIbWj72ycrmTj4SKx+7PcRe/zXbSO012Fr52KGbL1Umyi8oRgBy3QVO95SYvSA6ALiu4THpgGEOf3P1wtwagIbqZBq6Bkgp1V/DM1Y/c77dmzW17a0hACFtC3wQfPtPfWx0urV8aicTBKC8ThZTaz8EoPnLp3ZMSa3NEYBmbj8LihGARNzXythcw71cAcPuQRF5vGmAXlYp1fcS3RKAhurkqsvQ4+ZNDVz101zXSTH87RwBCGmL/cEtBKC1A1NqJxOpnazEbm+pvb7B7eGaZRJ7zVIrn9oxiy9V5m2fS4oVgDCsbdu7+WHYmAhASFr0D/oFtpHaCSwBKK9As7X2QwBavzwB6L7bz5J+9qM/4R1+fvajP7FqXe+Ba3gg3AhASBoB6P5PYFMLQKm1B9obAWjp8rkHoNSOQcm9vgv680//sfz2Jz7kNf35p/941bpiWwhAM0v5QJSjJT4IUvtwyv1khZOPvMpn3x6u2IfUXoPcy8duQ8kNu8y8vQEgAM2OA9G4FD8IUqtT7JOP3ANTas9/7uVjv77R13/FNlJ7DbZWPvT1Sm1IW+7tDQABaHYcuMal+EGQWp1in0wQgCh/hgC0+muwtfKpHVO21n4AbCAAnU4n2e12/XQ6naJujwPXuBQ/CFKrU2onH6mdIKf2fG6tfGqBO8XniPLztiF6dGZ+/gHcfwDa7/f9PdUfHh5kv99H3d7WDlypHdiveT5Tq1Nq5VM74U3t+dla+dTaQ4rPEeXnLU8Amvk9DOC+A9DxeJTdbieHw0FERA6Hg+x2Ozkej9G2mfuBK7UD9RLPZ2p1yr381k4mKL9ye0uwTpSf+TUm0Mz+ngG27q4DkB149P86EPlI7cBF+fk/CFKrE+UpT3n/8inWifIzv8YEmtnfM8DWbSoA2T1CPlI7cFF+/g+C1OpEecpT3r98inWiPOVTLg9gYwFoqgfo2bNn8i3f8i1n07f+m/8yOlE+7/Ip1onylKe8f/kU60R5yqdc/tmzZ0ueigFJuusAtMY1QAAAABD5ypc+L//y17/vNX3lS59fu7rYkLsOQCIiu91u0bvAAQAAQOSffuvHJu/ip6d/+q0fm1xfWZbStu3ZY23bilJqcJmu6/rzwClKKWnbVqqqkrqu+2Vdk12PObaP5dx9AFr6d4AAAAAwfQtzrx86NtR1LVVVXTzWNM3gMnMEINyfuw9AAAAAWN7cAajrOinL8uyxsiyl6zpp2/ash0aHoqkQo8srpfoA1DSNNE0zuawur7ejlOrrWJalFEXhXIeeZz5ulzP/14FMxB0CEY4ABAAAgNnNHYBEXgQekRehQz+uw4gOQ7rMUIhRSvXBommai6FtUwGoaZqz5c1eIzMYmeuoqqoPME3T9PUfC0Ai0v9Nj9Q8CEAAAACYXYwAVNf1WW+I/luHIv237n0ZCzGunhlXALIn3Qtl9kjp3h+fIGPWdSio2f/XdX3Ws4XbEIDg9PDwkFT5JbZB+XnLA7d6eHgIumsn5SmPtMQIQGavjw4dmlLqLKiMBSDX4+aQtqEyNnPYm2sZVwCyJ5/gZIY63I4A5EEpdXY3uXsvr28X7nvDiNjlU6wT5cel1qYpv275a5bRbY7ylL+mvG5vvj99sbXyS4kRgERe9NSYd39zXffj0wNkBoqhHqAx+pocsyfKZyibbWq5qqpEKcX1PzMhAHmw7yR3OBxkv98PngzmXn6324lSqv8dpd1uN3r78NjlU6wT5afLH4/Hs7ZH+e2Wv3Yb+qTO54SO8pTXdBs7nU6ilJKHh4fR8LS18kuKFYDquj67fscOC/oaoKkAZF6Po5cJDUBT1/zY/5v1Nq9VEpGz9VRVdTY8TvcwmddA4XoEIE/mHUL0h/fYt+G5ltcnuEVRyH6/l8Ph0B9cXQeB2OVTrBPlp1+z3e4xaBdFcVZ+aBgd5e+7fOgySqk+HJl/D6E85U36mHU6nc56jqaOcVspv6RYAcgMOJoODPp8pyxLrzu56TuymXeB08Z+B8i8Fse8M91UABI5HwZn7oO+EYNev15OKdVvz7xxAq5HAPKkP6xFpA8Q+v97K29+Q6vpXqM1yqdYJ8qPl3cNxzgej5TfaPnQZY7HoxwOh/7//X4/um7KU96me0F08BYZP2ZtrfxSYgWglOjfDUJeCEAB9DcqvheD515ef8Ng9gCsWT7FOlF+uLz+JtKcKL/d8tcuo+nyvtehUZ7yIi+Ctw7bPse4LZWP7Ysf/iH/APThH1q1rtfQvTQMScsPAWiAUuriwKFP+lzjj++xvLmMHZpil0+xTpS/rrz+QLa77Cl/3+Xn3IZmz6M85X3K694R32PWvZZfw5c/+VF5909f9Zq+/MmPrl1dbAgBaIA5XMPseqf8MuVTrBPlKU953sOUp3yu5QG8QAAaYHYf6wPMWFc75ectn2KdKE95yvMepjzlcy0P4AUC0AD74lx9cBnqUqb8vOVTrBPlKU953sOUp3yu5QG8QAAKcDwenePcKb9M+RTrRHnKU573MOUpn2t5YKsIQAZzPK3PrSMpP2/5FOtEecpTnvcw5Smfa3kAbgQgw273eIc081atY9+kUH7e8inWifKUpzzvYcpTPtfyANwIQP+f/qHH4/HFLaL1hYWugwvl5y2fYp0oT3nK8x6mPOVzLQ9gGAHIoA8k5n31lVKDFxRSft7yKdaJ8pSnPO9hylM+1/IA3AhAFqVejK/Vk3mgoXzc8inWifKUpzzvYcpTPtfyAC5tPgCZBxL7GxXXQYXy85ZPsU6UpzzleQ9TnvK5lk/Klz8v8vmP+U1f/vzatcWGbDoAmeNpj8dj/zfllymfYp0oT3nK8x6mPOVzLZ+ct35E5OM/4De99SOTq+u6ToqiuJiapjmb77uetSilpG1b7/LX1HftfUzdpgOQPpjoX05+eHgQpR4vJNzv93I4HCgfsXyKdaI85SnPe5jylM+1fHJ8w4+eJrhO6vVjXdcRgG5cZks2HYBEHg8g+tsUpVR/cNntdpRfoHyKdaI85SnPe5jylM+1fFIWCEAiLwKFPb9tW2dPkfmYVpblxWNj67C3NRU49PJKqYsANLTtoXUP1cnnuTK5tmvWreu6PnA3TXO2za7r+mXG5vns3xo2H4BM+puW3c7vlpKUn7d8inWiPOUpz3uY8pTPtfzqVu4BKsuyP5nXocG1nqqqpKoqEXk8mTefW991jAUOpZTUdd2vvyiKfp1j2x5a91Cdpp4r09B2m6Y5q6v+2ww2dV2f1XNsns/+rYEAZNnv90G/rkz5ecunWCfKU57yvIcpT/lcy68qUgDyvQbI7IkYC0p2r8U16xgLHPbjZoAZ2/bQuofqNLaMq06u7XZdJ2VZishjcNNlzNDmWtfYvKn9WwMByHI8HvuuZsovXz7FOlGe8pTnPUx5yudaflULDYEbm6+Uuhie5QpA9mSetPusY6huQ3UyA9DYtkP2K+S5GtuuDj46CJnr05MZeMbm+ezfGjYZgHa7XV7foGxcURTJ/cgbbSgftB/cijaEW6TYfhazcgBy9Q4NBaAhvuuY6gEyT/rtHqApvvs1toyrTkPqupaqqvrhb7amac7C0di8VHp8bJsMQPriwd0us9tJbpx+zfTdcMboW4fGeuPRhvIT0n5E4rYh2k+eOAbhFikdgxazYgAaunGAK7yY1+iMXedjrkPkfOhXVVWDdTOvg9Hr0MsNbfua/Qp5rsa2q5fVdbRDjX3N0NA83/1bwyYDkMjjrSQfHh76A1I2FxQuJOQgLfI4JjnkG67Q9Zvb0d98+pTTU4xbhdKGxqXYhnzbj1k2Vhui/YxLsf3o7XAMykOKbSilY9AiVu4B0qGkKB7vvlaWZd9zou9MZoYZ1xCtsXWYdz/Tfw/R23PdBW5qeFjIftnL2JMOYlPbtXt4zG3a+zk2z2f/1rDZAGTSB5ehefYwg4eHh8GDV2h5l7XLn06noPrrcaj626rdbjf6IWKvP3Qf9HbGypvbL4rC+S2aftz1oRL6nA61oaFhKkPrDy0/ZO3yS7ehuduPXqcW2obmaj96XurHoLm3EXqM4BiUfxviGHTJpw0lb+YAhGW0bXsWlO7RZgKQPnjoW0j6fksWOswgtPzxeIw6hvua9YcOqzB/k+Dh4cF5cnHL+kOFrF+3C59v8q5pQ7HbjwhtKIYYbWirx6BrtkH7GS+7tTbEMShjn/hB//DziR9cu7aQF71aqfTUxLKZAGR+MxZ6cA8dZhBaPuRbHd0lHtLtfs23Rj7fgGmHw+Gs7FAX6LXrN4cB+A4BCBlm4Fv+2jYUu/3outGG3K5pP+Zyc7WhezkGiSzThlJpPyL5H4NE0mpDHIP8hLahJP39GyJvf8Bv+vs31qolNmgzAWhoiMHUQdX+Zk7/78unvO4OnzrJPRwOF13iPgdG3/Xb9LeMUx/I5odYyMHaZ/2uYQmu18x1l52xYQah5UWua0NLtB+z7rShc7e0H5HhNhFaXuQ+jkEiy7ahtduPSP7HIJG02hDHoHmOQQBus5kAJHL5IXA6nUYPpvYFiFPfBoV+q2V+q6YPomPf5Cmlzg6CU8MCQtZ/zRCDqSECc2zDvMjvcDj039INsV/jKbeWH2tDsduPWZ8ttKGttR+R9I5BImm1IY5B+bWhlNqPSP7HIADX2VQAEpGzD4Kpb5PMb2P0QWvooHTNt1rmEAaf+rjqP3WLw5D1+3w4uuoSMkY5dBt63Q8PD3I8HvsPkTExhp6YfJ/T2O1HZHttaEvtR9dbS+UY5NqHtdoQx6A821Aq7cesS87HIADhNhOA9DCB0+nk3SVuf8s29sER+q2WWZ8hutt8aNmhg/C1vx1wzRAD/Tz53jrUZxv69THXa14oPLaMXu/UsIHQ8iJhbSh2+7HrM+Te2pDv+u02lFv7EUnjGCSSfhviGJR2G0q9/YjkeQwCcJtNBKBrvuF0LTf1rY3vt1q+9SmKQg6Hw9kQBp8PA3vIg2+9Q4bBmEI+iH22offb/ABZ+45r17ShWO0npD730oZC139NG0qt/biWW/oYJJJHG+IY5L8cn2NuVHuASgAAByJJREFUOR6DAFzv7gOQ3aU/Nf7W5nPwMr8Fm/pWK7Q++gJKkccPhOPxOPktVehvB4QOMbjmjjYh23h4eDhbr1LK+9tdvbzvh6xP+Vva0Nzt55r63EMbCl3/LW0opfYjsv4xSCS9NsQxKK82lFr70fW4l2MQgHCbCEDmgVl3Kw8Z+pZKH/zsA1Lot3Kh9dEHTaVU/82Tz7ecU99MXXuBpe8dba5lrtP3w0KX970oOLR8yGsWu/2E1kdvmzY0XT6F9iOS3jFIbzuVNpRa+zGXoQ25pdR+dH1SakOh7QHA7e4+AIn4d+mHfkt17bdyU/XRj4vI2QFafzPnexefoQ+Ya4ck6GVD7mgT8i2b3j8Rv28sTaEf4LeWdz1fS7Ufn/rcSxsK/Zb22jaUQvsRSecYZJYRSasNcQzKow2l2n70srkfgwDcZhMBSORFl/LYQSX0W6qQb8HsCzrH6mN+WOjyId8mmeuY+m0CEf8hCSJhd7QJ/ZbN/MA012ErCvfvJQyN4Q4tP2SqDcVsP+b8rbSha76l9WlDqbYfXdcUjkFm+dTaEMegPNpQqu1HJL9jEID53W0AumaM+DXfUvl+Kxd6Qaf+YPEt77u/el7oh6Rt6o42ukzIN7WuD8wxU9u/tfw13/zFaj92fbbQhkLbj0hYG0qt/YikdQwSidOGXNdFXNOGOAa5pdSGOAbNewzK0d/94z/Lb/7ZZ72mv/vHf559+13XSVEU0jTN7OtG3u4yAN06vjf0Wyqfb+VCLui0L5acuiDSd3/1t0siYR+SrlvC+rjm9w9EXnwj6fNBFlov3/K3tKEY7UeX07bQhq5tPyL+bSjF9nNNveY+Bul9mLsNme1HJN02lPsx6Jp68TnmXkbXPZVjUG6++2f+SL79pz7mNX33z/zR5Pp0oHFNLlVVeYcfve6YlFLStm3wcm3bnu1rrCGSQ/Vb4rlZ2l0GoGu+tYlJH+B8b2up1OVvMYw1PN/91Y+bB2Wfg68eax06Jt5cPuY3XaH18ilPG0qnDdF+bhfafkTitCFX+zHrRxt6Ifc2xDHI37WfrTnwDT96mjJ0Il7XtfO567pulv2YyzUBqK7ri32uqipKW7k2oOXoLgNQ6Lc2+/0++rcvIb/sbH8DNnVQDNnfaw60t94SdilKPd7hKPS2uK7yIc/pEu1Hb4c2FM9a7UckvWOQSLw2dO3JHm0orzbEMShcaPvJwVIByPV4WZaDvUNm4NYn/a51uHqYuq6Tsiz7XsupIXaubfnU0VzeFeTKsjxb17V1HXouyrLs6+f7/NrlUu45ussApPl8a+Pqdo91UAz9ZWc9ZMC3Pj77aw4TMIcODDE/vFL7sLDpbwZ9b43qU37qOV2y/YjQhmJao/2IpH0MEpm/DYW2HxHaUM5tiGOQv9D2k4OlApDdI1JVlVRVJSIiTdOczVNKSV3X/byiKJwByC5XluVZHXSQMOfZhrY1VUetbdvBdY9tx7euU8+Frqv93AzVnQCUEX0BpT4wnk6n5O/AUhTuO8hcY7/fD+7vLbeE3Yoc248IbSglW29DY+1HhDbkI8c2xDFoG2IFIHuyQ4Lda2KehLt6MlwByNUb1HVd0En+0Lam6qgNBaOp7fjW1fe5cC3nqjsBKCP6Gxd9gJzqikxJzDHJQ+vnQ+Nczu1HhDaUAtpQ+PppQ+dybkO0n/sWuwdI3xzAvm7FFZJ0ILDDkmsI3NCQL59wMPa4OQRuqI4mnx6ga+s6Vj+fADT0/BKAMhQ6NCQFMbv1Q28Ju3U5th8R2lBKaEOXaENhcmxDtJ/7tcQQONdNAoZe65CwMFcPkBlq7B4gH0PXACml+qFtt/QAueoX2nM0VI4AhKhid+uH3BIWeaIN4Va0IdyC9nOflroGSCnVX5Oi/9fXtuheIte8W64BmqqTyPm1MnZv1VgdTUN3gRu7lse3rkP1m1purO72dU4EIER3j3eQwbJoQ7gVbQi3oP3cl6XvAqdPykXOh2nZPSj6caWUlGXp7C2x1zFUh6leDn23NNdd4MbqaNJBzay37dq6uurns9xQ3c266r9TRAC6I/d4BxksizaEW9GGcAvaz32ZOwDNLeUhWoiLAAQAAIDZfcdP/753+PmOn/79Repk/n6N6wYK2AYCEAAAAGb34T/9jPzXD5+8pg//6WfWri42hAAEAAAAYDMIQAAAAAA2gwAEAAAAYDMIQAAAAAA2gwAEAAAAYDMIQAAAAAA2gwAEAAAAYDMIQAAAAAA2gwAEAAAAYDMIQAAAAAA2gwAEAAAAYDMIQAAAAAA2gwAEAAAAYDMIQAAAAAA2gwAEAAAAYDMIQAAAAAA2gwAEAAAAYDMIQAAAAAA2gwAEAAAAYDMIQAAAAAA2gwAEAAAAYDMIQAAAAAA2gwAEAAAAYDMIQAAAAAA2gwAEAAAAYDMIQAAAAAA2gwAEAAAAYDP+H3QixWIZWPo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6" descr="data:image/png;base64,iVBORw0KGgoAAAANSUhEUgAAA0AAAAGaCAYAAAAmWSMiAAAgAElEQVR4nO3dT+g0SV7n8ecwCAqe5uBcBK1mD1714IJYeBCegwdvHn4sqCwrDrt6WMxF2RUhxZXeSwiLyEOTzrqtFDnqgI7jkyLYXbYzpv/W9aC9M5WtjCvTM+MIjmOP047Mdw+/jXyioiIzI6oyMiMq3y9I+P0qIzMjq6Ky8lMRmfVEAAAAAGAjnqxdAQAAAABYCgEIAAAAwGYQgAAAAABsBgEIAAAAwGYQgAAAAABsBgEIAAAAwGYQgAAAAABsBgEIAAAAwGYQgAAAAABsBgEIAAAAwGYQgAAAAABsBgEIAAAAwGYQgAAAAABsBgEIAAAAwGYQgAAAAABsBgEIAAAAwGYQgAAAAABsBgEIAAAAwGYQgAAAAABsBgEIAAAAwGYQgAAAAABsxuwB6K233pInT544pzfeeGPuzfWePHkiL7300uzrffr06Vm99b4s4eWXX5YnT57IW2+9Nbntl1566eI5fvr06cXzol8f/Zhebogu//LLLwfXP9ZrMrQtczocDtG2ZbeJa8VuS642ISLyxhtvnL02dj2m/k/J2nXzPd5Nvc9CzNX+ruF6vn3r8/TpU3n69KmIvDi2YR1rv28AYG2LBiDzZH5uMU623//+90cPbmOePHnSnzDo/4c+tHRdzRN/1/OuT37f//73i4jfiZkOUtfUP3YA0vvjmvQ+zmnONhH7JESfZNrPg96HoVCbUwBam+/xbq4AlMIxydyPtesDAMA1ogUg+8TXPunSJ9X6cfNkQZ+46cl1oqZPKPRJv71N1wmHq166HvYHu/24DiKuk8Gp+prfxLu25aL3yRVoXOvV5fXJrn4d7BMUXVe9Xr0O+0TOVZepXqCp18T1XNk9Na5A47NNs27mNszAPbXtqddpqE0MtWXXvpj18WlLtzw/Q+9F8zV31WPq/6n9Mrdhtq3QtuAqY7dBn7pNrTPGc2wf73zeZ1P7O9T+fJcbCsLm4yHP91B9rmn3ZnvRdbjmeD738cVnndcc3+dop67jjq7L1Gvt2ubQZ6FvfQAgJ4sHIH3QtA+2urx5MDcn84BuL2uvQ8TvA9O1Hj3fNwD51Nf8cB86gbHp7Q+dONhBRj/vep06gNhD2OxA5Fs33/qOvSZDz5V5kjW1DpM+iXDV6+nTp2cf0D7bnnoupgKQWd+hngFzX3zb0rXPj1k3/Xq7njO7HmP/++yX6/m4pi34vLeG6rpUG/Q93vm8z6b2d6j9TS1nD3m091O3jdDn21Wfa9r9XMfzGO+fOY4bLnO0U9f7zPe19nkNQusDADlZbQic61tJc1ldznzsjTfeOPvmTLumB8j1QWGftLiGd5jb9qmvWRf9YTH0ITVUV3vbevmhniZddzPM6Q9j+3nxrdvYEB6f12SsN2LsNRlj93oN8dm2uY9jz4WrTQx9w26znyNXW5rz+RG57L0bGyrp+//Yfrnagv2Nvs+++r63XNsODSu3PMehQ+CG2pbv/trtL/QYNBSEr3m+XfVx8Wn35navOZ7HfG3nOG6Y5minIsPHnanXWmT6fWMeJ3zrAwA5WTQAmb0Z9jfTIsMntGZvx1CZ0A9Mn5PnqQDkU1+zLnZvztQHoKsXRi9nn8Sa9X3rrbfkpZde6utlXnBsr9e3bq4eKc3nNdFlptqGa94Q3wDku22f52IsAA2dBNrfEJvrttvSnM+PiN9NL8bq5fp/bL/magu+762hurqenxjPse/xbqpt+e6v3f58l9P/DwXha5/vsQDk0+7taxJdz425rqEyMY8vcxw3bHO006HjztRrbb8GU8dR3/oAQE4WGwJnc51QxwhA9reZawagsfqahoZ2TX14m9/2m9vX63Ndy+Nbt7GT/DlOel3faE99yPoOgfPddsgwG1cAMus4dmJsrttuS3M+P3b9xl6noXrZ/0/t11xt4doT8rHnJ8Zz7Hu8u/YLmbkCkL09+3mbKwCFtvvQADR1PJ/ztZ3zuGGbo52OfSk19lrbj90agLgBBoAcJRWApoZhvPXWW2f/a2MXzdoX/9vDIVzrGbpeRiRsCNzYHaDGnqOpHiBXXc3lhk4WXCEmNACNnQSOvSa+7cI2NcTGHn5ibttuM7eepA7Vx/Xc2K+P6zlytaW5nx+RyxMYu+xYvez/p/Zrrrbg+95yndwNPT8xnuO52pbv/oYOgTPbpHljhqFjR+jzPXSTldB2b27jmuN5yq9taD1u+Qy11+d6rXX9dJ2nPguvfW4BIGVJBSCR+W6CcEsZ+2TDDCNDJwBj9b3mA9I1f+pE1XzMNV7bVd63bq5ypjleE59vj22+t8GOcaG1fRMEV2/m2L7Y/8d4fuxtudrcVL3M/332y+cmCLfcNGPoonyf52fu5zhGuB7bX1f781nOtW/XHHvt58KuT4x2P1eZa94/cx03xl6Ha9qpWWbqSylXGd/t2cPtxuoDADlJLgCJzHMbbJHzIWNDZewDu1kf8+R6bDiB722w7bqNPUdTd4ETcQ9d0MvZvUf6RMV+3KduQz1SNp/XxD7JstfpOjnwGWNuL+NqM1Pb9nkuXG1iqC2bbevll1/u28nQBeUxn5+x3/6ZOkEdO1ly7ZfIZeC+pi2IhN8G2+f5mfM5nruXYGp/Xe3PZzlt6Pjgux77+R57P4S0+7mO5zHeP3McN2xztNOxz1Bzvuu1dr0GY5+FPvUBgJzMHoAwD9fvAFEX5Oiau9dh22gvAICYCEAJS+VbNv3NH+DD/mZ7qlcCsBGAAAAxcVabMPPHTNeih2pw8gpfruuypm5VDpgIQACAmAhAAAAAADaDAAQAAABgMwhAAAAAADaDAAQAAABgMwhAAAAAADaDAAQAAABgMwhAAAAAADaDAAQAAABgMwhAAAAAADaDAAQAAABgMwhAAAAAADaDAAQAAABgMwhAAAAAADaDAAQAAABgMwhAAAAAADaDAAQAAABgMwhAAAAAADaDAAQAAABgMwhAAAAAADaDAAQAAABgMwhAAAAAADaDAAQAAABgM6IEoMPhILvdrp8Oh8PgvN1uJ6fTSURETqeT8/FY8wAAAABsy+wBSAeOoihEREQpJbvdTo7Ho4iIFEUhu93Ouex+v++Xe3h4kP1+H3UeAAAAgG2JPgTueDye9QLt93t5eHiYLKd7io7HY5R5AAAAALYnegCye4Ds4W9D4UT/fzgcoswDAAAAsD1RA5DugdE9Pvp/pZSInIcjO6yYvTcx5gEAAADYnmgBSF8LNHbNjRmIUugBOp1O8vz5cyYmJiYmJiamu5wWvRnUO18U+T9v+U3vfHG5emHzogUgs+dniBmAuAYIAADgjvzCr4r83C/6Tb/wq16r7LpOiqI4m66llJK2bSfXXxSFNE1z9XbmpOuH20QJQPv93nnLaR1A7CFwupx59zj7jm0x5gEAAGTtk189Pq3JN/zoyUNRFGehpa5rKcvyquqNBSDXY13XXbUdpGf2AOT6nR+zF0aHHj2ZvTH8DhAAAECADQWgod4PHU7s+a7yukdHKeUdgEREyrLsy7Zt6+wd6rpOyrKUsizP1uHqrdJllVKD6xmaZ9dPb89+vGmas20T4F6Ifhc4AAAARLKhACTy+EX6UI/PVABSSkld1yLyIhz49gDp0Usi7jBkLmuu096mrrsuq4NN6DytqiqpqqovZ9bTDD11XZ/N2zoCEAAAQK42FoBEhns2pgKQq+fE9xogMzyYPSnm8LihHif7/6neqpB5ds+OPc/ePzwiAAEAAORqgwHIpHtgQkOFiP81QCKXYckcnhYyBE+vZ84AZE92INQTYegFAhAAAECuNhSA7CFemlJKmqbx6gEye0vGeoCGtqHXY1+Ts2YPkA9zGB0IQAAAAPnaUAAScQ/rMoONOb+qqsHrZXTPkW8AGgouYz1QItPXALm2GzLPXL95PZIdeIbC41YRgAAAAHK1sQAkcjnsy+zVMa8P0n+b9B3Tpu4CZ0/m7wDpYKXXU5alswfKVV97O67/Q4fyDT0XZj19e4q2ggAEAACQqw0GIOBWBCAAAIBcpRyAnv2Sf/h59kvr1hWbQgACAADIVcoB6C9OIr/zMb/pL/iheiyHAAQAAJCrlAMQkCgCEAAAQK4IQEAwAhAAAECuCEBAMAIQAABArghAQDACEAAAQK4IQEAwAhAAAECuCEBAMAIQAABArghAQDACEAAAQKZee+29oxOASwQgAACATBGAgHAEIAAAgEwlHYD+5dMi//iq3/Qvn163rtgUAhAAAECmkg5Af/MN09co6elvvmFydV3XSVEUF1PTNMFV0+uKSSklbdt6ly/L8qJ827ailJq7aptHAAIAAMhU0gHIN/x43rDBFVr0Y13XBVUtxQBU17VUVXXx2DUBD+MIQAAAAJnaegASuQwaZu+QuWxZllKW5UUPkmbOMzVNc1Z+LGzpMkqpvl52vYf2Q9fRVJZlvz1X/ez9cj0HZn19npvQfc4RAQgAACBTWw9Adg+QUkrquhaRx5N4HSh0OR2U7HVVVdX3vjRNczbszFx/XdeDQ9Lsbevt+QYgkfPA03Vdv62h+tn7pdehe43Msr7PTcg+54oABAAAkKktBqCxa4DsYKFP5KdCiKunxPzbZyibvW19TU9IAKrrug8p5t9D9XOt2+5F0sv5Pjch+5wrAhAAAECmthiAQub7hhBXsDJ7YszHXcHAte3QIXB6ntljY4YXV/3sdbVtexGAQp8b333OGQEIAAAgUwSgc7f0APkwh465tm320lzTA2QuZw/Dc/HpARpax1gPkGlsn3NFAAIAAMgUAejc1HUuQ+syl2vb9uxmAObJv319kMm8TkevQ/ecmH9XVTW6H/qaG12fsfoN9ezoYYFmWd/nJmSfc0UAAgAAyBQB6NLQnc5cQcHstRm665kOLK47xNn0Os27wImc31VN/z1Ehxb7zmtjw/PGngOfu8DZ6wjZ5xwRgAAAADK1pQAEzIUABAAAkKm0A9DXBgSgr123rtgUAhAAAECmkg5AX/iAyOf+nd/0hQ+sW1dsCgEIAAAgU0kHICBRBCAAAIBMEYCAcAQgAACATBGAgHAEIAAAgEwRgIBwBCAAAIBMEYCAcAQgAACATBGAgHAEIAAAgEwRgIBwBCAAAIBMEYCAcAQgAACATBGAgHAEIAAAgEylHIDeffcz8vbbB6/p3Xc/s2pdsS0EIAAAgEylHIA++tFvmqyfnj760W+aXF/XdVIUxcXUNE3U/WjbVoqikKqqzh6vqkqKooi6bV/6uZmr3L0jAAEAAMTy2c+JfKgR+blfPJ8+1Ih86vZej5QDkG/48a2r6+RdP9Z1Xazd6AOQUurscaVUMmGCYBOGAAQAABDL89cvw4+ePvI7N69+6wFI5DGItG0rIi/Cit07ZJbpuq4PM03TnJV3BSmzB0jPb9vW2QNkrsusd1mWUpZlv42yLPsAZfdiDe3D2HL2dsfWYdbNZ//vUZQAdDgcZLfb9dPhcOjnnU6ns3mn02m1eQAAAFENhR893WjrAcjuASrL8iIMiTye6Nd1ffG3uWxd1xe9POZ6mqbpg0Rd13140JRSZ9soy/KsjmYAM0OJWXZsH8aWs5+bqXVoPvt/j2YPQDpw6CdXKSW73U6Ox6OIiOz3+37ew8OD7Pf7ftml5wEAAERFAJo9AI1dA2T2YJjhSPeeiDyem+pyZjAZogNE13X9dUB6HXaYMJnbtnuEpv4f2oeh5a5dh8/+36PoQ+COx2PfC2T+LfKip+h4PC4+DwAAIDoCUPQhcDZziJjZw6FDi9nbYocqVxgwe1B0D4kdgFx1070woQFoaB9CAlDoOsb2/x5FD0BmD5AdQPT/h8Nh8XkAAADREYAWDUCu613MIV5VVfXD1Gz2UDTNDEB6+bquo/UADe1DSADyXYfP/t+jqAFI98A8PDyIyGUPjNlDs/Q8AACA6AhAiwUge745dM2cr3s57BP+pmlGrwEyl3H17ExdAzRUz7EgY+6D73K+6/Dd/3sULQDpa4HMa25S7wE6nU7y/PlzJiYmJiYmJqZZpqkAdOv6p0KFXX7Jm0Gt0QOk78xWFI+3rS7L8uwaIbuHwyw/tO6hmwi46uNaV2gP0NA+TC1n3mXOdx0++3+PogUgs+dH4xogAACwKfQAzRaAbqVvXQ1ECUD7/X7wltPmHeLsu7ItPQ8AACCqT371+HSjtUPFmNdf/zrv8PP6618XtS76ltVb+Z0bjJs9ANm/AWT/FhC/AwQAADZjwwHoU596Vd588z94TZ/61Kur1hXbEv0ucAAAAJu14QAEpIoABAAAEEtoAPrs50Q+1FxeK/ShRuRTn7koTgACwhGAAAAAYgkNQM9fH75hwkd+56L47oPPRicAlwhAAAAAsYQGoMC7xhGAgHAEIAAAgFgIQEByCEAAAACxEICA5BCAAAAAYiEAAckhAAEAAMRCAAKSQwACAACIhQAEJIcABAAAEEnw7/TcUQD67D+9I7/yVx/3mj77T+9Er0/XdVIUhTRNE31bSBsBCAAAIJLgABTYY5RyAPrWX391sn56+tZff9V7vW3bSlEU/VRVlddyVVV5hx8dlpaglJK2bRfZFh4RgAAAACLZcgDyDT8hdW2aRoqikK7r+sfKspS6rieXNZdJCQFoeQQgAACASAhA8wagsiwvwkLXdVKW5dnfZVme9eDo/+1eHR2o9KRDku4Batu2X7ddB7snSvcu2b1Hrt4kvYxS6iwAja2zLEtRSl3MQzgCEAAAQCQEoPkCkM+wNDO4aFVV9cPkmqYRpVQ/zww9dV3388xtmaHLDFvm4zq4uOpp/6+U6nusdADT65lapw49TdNcBDP4IwABAABEQgCaNwBNnfQP9baYw9/M+XZYcq2nrus+sJh/m+vU5buumwxAdv3sgHXNOhGGAAQAABAJASheD5A9XMwVFETkrMzQUDc9mUFEr8ccBmcPwTOHpPmEFVf97GuAQteJcAQgAACASAhA8a8BEpHJAOTDHFZmr6csy4thZ67rfnx7gOybOOh9unadCEMAAgAAiIQAFP8ucLonaCgAmdfcmNfV2IHGvD7IXk9d11IUxdnwN1dvlK6X2ZtUVdVZWfOaJL1c27aj6yQAzYsABAAAEAkBaN4AJHI5bM0nGLiGv4m8CCdT6zF7Y1zLKqX6XiKR87vL6b9N+q509l3ghtZJAJoXAQgAACASAtD8AQi4FQEIAAAgki0HoH/1y694h59/9cuvrFpXbAsBCAAAIJLQABRaPuUAVP/lm1L84WteU/2Xb65aV2wLAQgAACCSLQcgIFUEIAAAgEgIQEB6CEAAAACREICA9BCAAAAAIiEAAekhAAEAAERCAALSQwACAACIhAAEpIcABAAAEAkBCEgPAQgAACASAhCQHgIQAABAJAQgID0EIAAAgEi2HIDe+bt35OO/9XGv6Z2/eydqXdq2laIopOu6qNtBHghAAAAAkWw5AL36Pa/Ks+985jW9+j2vTq6vLEspiuJiUkpdlO26ToqiOHusaRqpqmq2/UO+CEAAAACRbDkA+YYfPflyhZuQZQECEAAAQCQEoGUCUNd1UpZl30vkKmP2IIk8Dosry/KiTNu2zvJa0zRnPVCEqvwQgAAAACIhAC0XgIqi6MOLXaaqqn74W9M0/bA5M/DoEDVWXkTOQk9d184heEgbAQgAACASAtCyAWjof7unRs+r61rqur74e6i8/luHJuSJAAQAABBJaEAJDUBzhYoYUgtA9tR13dkwOLM3aKi8uW49EYbyQwACAACIhACUTgAaUpalNE1zdj2Q700W7OWQBwIQAABAJASgNAKQUqof3qZ/E0ir61qKoujnj5W3A499fRDyQAACAACIhACURgASEedwNrOsfTe3ofJVVZ3NQ34IQAAAAJEQgOYPQMCtCEAAAACRbDkAvfL0Fe/w88rTV1atK7YlagB6eHiQ3W539tjhcJDdbnc2nU4nERE5nU7Ox2PNAwAAiGnLAejN33xTXvtvr3lNb/7mm6vWFdsSLQCZocNUFMXFY9p+v+/HUj48PMh+v486DwAAIKYtByAgVbMHILPHZb/fX4Sd/X4vDw8PF8sdj0fZ7XZyOBxE5EVP0fF4jDIPAAAgNgIQkJ4oAUj3sriGwNnD34bCif7/cDhEmQcAABAbAQhIz6LXAOkeGX2/dKVUH1DssGL23sSYBwAAEBsBCEjP4jdBMJmBKIUeoNPpJM+fP2diYmJiYmJimmWaCkB2+akAZJefCkB2eW4GBSQUgLgGCAAA3JvQHqDQ8vQAAeEWDUA6gNhD4PS3EbvdbvCObTHmAQAAxEQAAtKzeA+QDj16Mntj+B0gAABwTwhAQHqiBiAAAIAtIwAB6SEAAQAARBI7AMmzJ+PTmt55W+TjH/Cb3nl7rVpigwhAAAAAkWw6AL36vun66enV902urixLadv27LG2bftry5fUdZ0URXE2hSwXUs53GfgjAAEAAESy6QDkG34861rXtVRVdfFY0zSx9mBQURRnYayuaynLcnK5a8IMAWh+BCAAAIBICEDzBaCu6y5CRlmW0nVd/7fdG6OX0fM0s+dGL28/PrSOoUDiuy572aF60wMUDwEIAAAgEgLQfAFI5DzwdF3XD3+rqqrvHWqapn9chwezt6Ysy77XyCyrlJK6rvvHddhyrUMpNdrjM7UubarermVwOwIQAABAJASgeQNQXdd9sDD/dvW+iFyGB1cvkl7ODhl6nUMBpGma0Z4kn3X51JsAND8CEAAAQCQEoHkDkNnro5Q6Cy/25Aocbds6e26Ghqa1besVQNq2HQ1MQ+vyqTcBaH4EIAAAgEgIQPMGIJEXYcK8+9tQQPDpARpax1CgMYeqmZRS/dC6kB6gqXoTgOZHAAIAAIiEADR/AKrr+uwaG5Hza250b4zIcM+ODipmWd/rdkQu7wKnH9M9Ur7r8qk3AWh+BCAAAIBICEDzByBzuJnJdT3O2B3bQu4CN7WOqfqMrWuq3gSg+RGAAAAAInn2nc9GJxsBCIiP1gYAABDJpgPQK+/xDz+vvGfdumJTCEAAAACRbDoAvfmKyGvf5ze9+cq6dcWmEIAAAAAi2XQAAhLFOwMAgIyEnlBjZp/9nMiHGpGf+8Xz6UONyKc+c1GcAASkh3cGAAAZIQCt7Pnrl+FHTx/5nYviBCAgPbwzAADICAFoZUPhR08WAhCQHt4ZAABkhAC0MgIQkD3eGQAAZIQAtDICEJA93hkAAGSEALSyT371+GQhAAHp4Z0BAEBGCEArIwAB2eOdAQBARghAK4scgIJfXwIQEIx3BgAAGYl+Qo1xBCBvX/r7T8v/feN/ek1f+vtPr1pXbAsBCACAjBCA1vXaa+8dnWxbDkC//cNfL7/xvV/lNf32D3/95Pq6rpOiKBao+aWiKKTrusG6KKWkaZqL5dasM4YRgAAAyAgBaF0EIH++4UdPU9YKE03TiFJK6roerMtQAEKaCEAAAGSEALSu0AAUGlAIQMPGApA9z/y/6zopy1LKsjwro/+fClVKKWnbVsqyHNyeUkqqqurXp8OQq866jF3fsixFKXWxDsyPAAQAQEYIQOsiAPlLKQAVRSFt2/bzq6qSqqpE5EUPz9B69TwdhFzbU0r15dq2vdi2WU73JDVN04cqXU6HHnMe5kcAAgAgIwSgdRGA/KUWgEz2NT1D663r+iyw6NDkCjZmwNJD4uxyQ/UYqz/mRwACAGBFsQMNAWheBCB/qQcgezIDkWYOkzOHrU0FoKqqLgKQqx5lWUrbtgSghRGAAABYEQEoLwQgf6kHoClt214MjXMFGxF6gHJDAAIAYEUEoLwQgPwtfRc48zoffUOCoeXMa3HMa3ZMdV1f3IhAXy8U6xog333FbQhAAACsKPYJLwFoXqkFoFtDRUyxApA9mTczMO+gNhaARM6HwbmGvw0FEB20xu4CN3SzBHu79r4N/Y95EYAAAFgRASgvBCB/cwcgYC4EIAAAVkQAykvsABRaPuVQ8ZHv/xrv8POR7/+aVeuKbSEAAQCwIgJQXghA/v769Z+X//3Kv/Wa/vr1n1+1rtgWAhAAACsiAOWFAATkjwAEAMCKCEB5IQAB+SMAAQCwoui3PQ4tj1EEICB/HPkAAJhRaKAhAOWFAATkjyMfAAAzIgDdt9QC0B8/eTI6AbjEOwMAgBkRgO4bAQjIH+8MAABmtLUAFBwIMkcAAvLHOwMAgBltLQDtPvhsdLo3wftLAAKSE/Wd8fDwILvd7uyx0+kku92un06n02rzAACYGwGIAHSGAAQkJ9o7wwwdpv1+L0VRiMhjQNrv96vNAwBgbskFGgLQrAhA/v757bflcx/4gNf0z2+/vWpdsS2zvzPMHpf9fn8WgI7Ho+x2OzkcDiIicjgcZLfbyfF4XHweAAA+su/RIQDNigDk78/e977J+unpz973vsn1dV0nRVFcTE3TLLA355RS0ratVFUldV2fzSuKQrqu6//X9UY6ogQg3ctiD4GzA4j+/3A4LD4PAAAfBKBxBCAC0BDf8ONbV1eQ0I+ZgWMJQwGoaRpRSl2EIqQl6jtjKgCZPTRLzwMAwAcBaBwBiAA0ZIkAJPIijIiItG3r7B0yy3RdJ0opEXkMLGb5sSClyyil+vU1TXPWA6UfL8tytN6uddnlXMuVZdkvawrZD6wcgFLrATqdTvL8+XMmJiYmJqZ+mgo0t5afOuFdunzoNBUI1n795p5C9zf26zUVKuzyS94Mao0eoLIsL8KQyGNA0L0y5t/msnVd98HIZvbq6LCht2PWRS9vBy6z3kPrmgpAVVVJVVX9cmZdffcDjxYNQFwDBADIzdZ6gKLvb+boAfIXKwCNXQPkuvam6zrpuq7vlVFK9eVcQcbF1RNjL1fX9Vmw0WHFDjJD65oKQHbPjj3PZz/waNEAJPJ4d7ihu7ItPQ8AgCkEIAKQiQDkb6khcDallHM4mA4+ruFpenKFCNd2zR4ezRyeZg5TM5e3t2+uyycA2ZPeN9iEy3IAACAASURBVJ/9wAuLByB+BwgAkBMCEAHIRADyt0YAMnuE7OFxdV0779qmNU1zEU7M9Zq9L3YPUNu2F8POqqqSpmkuAtAtPUA+xvYDj9Z9ZwAAkDgCEAHIFBqAfuN7v2p0ukAAGjQVgOz5+hogu5dEBxc7KNjX1ZjM62/0es0AVNf1xe249fp8rwESOR/KVlXV4HL29U2++4FHBCAAAEYQgAhAJgKQvzV6gHRo0HdYK8vyLJjYPSNm+al16yFu5p3btKFldaAZuwtcWZZ9SDPv5qb/di1n90iF7AcIQAAAjMo90BCA5kUA8jd3ALqV/t2elPAjqesgAAEAMIIARAAypRaA/vV/+vrRaU1/8p73eIefP3nPe6LWRfempPD7OPbNErhhwfIIQAAAjEgtAMU+oSYAjYsdgELLpxyA/vaVV+Svvu/7vKa/feWVVeuKbSEAAQAwggBEADKF7u+WAxCQKgIQAABjEhuiRgBaFwEIyB8BCACAMQQgApAhdH9DL/wnAAHxEYAAABhDAJp3yF/mCEBA/u7vyAQAwJw2FoCil88cAQjI3/0dmQAAmFNigSZ2eQLQuNgBKLQ8AQgId39HJgAA5kQAIgAZCEBA/u7vyAQAwJwIQAQgAwEIyN/9HZkAAJhTYgEo9jUlBKBxBCAgf/d3ZAIAYE4EIAKQgQDk73P/8Fn5jT/+oNf0uX/47Kp1xbbc35EJAIA5JTakjQC0ssD93XIA+q6f/ObJ+unpu37ym73XW9e1FEXRT23b3lzXruukKIqb1tG2rRRFIVVVnT1eVdXN656jfnjhDo9MAADMiABEADIRgLz5hp+QulZVJUqp/n8dDJqmuamucwYgs34iIkopAlBi7vDIBADAjAhABCATAcjb3AFoKAS0bStlWTrL2P/rkKInHZzMx7quk7IspSzLs2X1/0NBxOwB6rquf8zVA2Ruz6xrWZZ9YBqq39h+2OtXSolSStq2HV3/1D42TXPxHOXsDo9MAADMKLFremKXJwBNSCwA/eLv/uPotKa5A1DTNBfDy7SyLKXruskAVJZlP2ROhwi7nP7bHFpXVVW/7aZpLnp5zPU1TdMHi7qu+/CgKaWkrut+XXZ408u65k3th2v9el/G1j+1j2boqevauf85ucMjEwAA80mtR4cANK/XXnvv6HSBAORt7gBU1/VoADJP8jXX//Y8Ozi5eprsXo+hnihdTtdTKXWxvqF1j9Xddz9c6/d9bsb2ca5rrVKR/pEJAIAVEYAIQGcIQN5i9AAN9Tz49gCJyNkQsJAAZE/2MDCzJ0bX0w5ArnX7BJSQ/TB7dXQ53wA0tI+67Jw3nlhT+kcmAABWlFoACj2JJACNix2AYr9eWwpA9gl70zTStm3QNUDmELDQHqApZgCqqkrqupa6rqP0APnshxbSA+TDHjqXo/SPTAAAzCj0d1xS69EhAM2LABRPrLvA2WHHvpjf7KEwb0AwdEMEnwBkXldjX3Njr0/kRUhwBY+pa4C0oTqN7Ydr/fY1QK71j+2jHXjGeuJykf6RCQCAGRGACEAmAlA8MQKQyOXvAOmTfPuk35yn6UCk75BWlmUfnvQd0IYCztRd0KZuqjC0Ls3nBg7mNUZD+2GuX8/zHR44tI/m9nx7ilKW/pEJAIAZbS0ABZ90EoBWDUCh5bcYgIbkfmvmGPj9ILf0j0wAAMwoNADFDjQEoHURgOL5th/9Ru/w820/+o2r1vWemL/lcw83LIgh/SMTAAAzSi0AxT5BJgCNIwDF82t/cJCfrP+j1/Rrf3BYta7YlvSPTAAAzIgANF4+9l3vUkMAAraHAAQA2BQCEAHIlHsA+t3//D9GJwCXCEAAgE0hABGATAQgYHsIQACAbQk8gc090BCAxu0++Gx0ukAAArJHAAIAbAsBiABkIAAB20MAAoCEcYFzBImdwKZWPvbvHqWGAARsT/pHJgDYMAJQBImdwIaWD20TBKBxoQEo9PkhAAHpSf/IBAAbRgCKILEAFPoaxw5AsW/6kJrYASj260UAAsKlf2QCgDsS+2QXHghABCADAQjYnvSPTABwRwhACYgcgGK/xgSgeaUWgELLpxyAvvjuV+StT3/Za/riu19Zta7YlvSPTABwRwhACQgMQKkFGgLQvAhA8fxq+87k/ujpV9t3JtfXdZ0UReGcUqTri/Skf2QCgDtCAErAxgJQaPmtBaDQH8YlAPnzDT++x7OhQFHXtSilYuwC7lT6RyYAuCMEoAQQgAhAhtAAFLq/BKD4Acj1+FDvUNM0Z/O6ruvntW17Nq9pmn79ZVmKUupi3tRy5vbHto1lpX9kAoA7QgBaX2rf4KdWPnYAeu21945OSyMAxbNUAKqq6qwHSCkldV2LyGPoKMuyn2cGD7vnqCxLadtWRF6EGnO7OtjY65xazmfbWBYBCAAWRABaHwFovHzsa4YIQASgWwOQPZlhREScvUE6eBRF0YcV1/rtbXVddxFkXP/7LDe2bSyLAAQAC7qnk5tcEYDmDUCh5WMHoND1xw5Aoe/hezpGxApAmu5tMUOFq5fI7KGxQ5QdSMxhbr4BKHS5oW1jOQQgALhB7JOVlE9ucpX7N/i5B6DQu66FIgClc4yIHYBEHoeSuXp87P9d19u4hsfZ1+/4BCDf5ca2jWUtHoAOh4Psdruz6XQ6iYjI6XRyPh5rHgDcigCUn9wDUOwT6q0FoNCbYsQOQPd0jFgiAIk89r5UVXX2v+saIDt0NE3TX4cz1Ls0FYB8lxvbNpa3eAAqikJ2u51z3n6/7xvKw8OD7Pf7qPMA4FapnexiWuwAlNoJLwGIALSWpQKQflyHHpHhu8BVVeU1TyklZVlK0zSTPUC+y41tG8taPADt93t5eHi4ePx4PMput5PD4SAiL3qKjsdjlHkAMIfUTo4xLfcTWALQOAJQOseIuQMQMJfFA5A9/G0onOj/D4dDlHkAMIfUAlDuv8myhNxPYGOXjx2AQq+5CRUcsAhA0fzSG/7h55feIABhOYt+GuoeGT3mUSnVBxQ7rJi9NzHmuZxOJ3n+/DkTExOT9zR18rF0+amTjLWfrxSmqRP21F/j2OVDn5/Q8lMB6NbXdyoA2eWnApBdfioApf76Lnkt9OntL8vHPv4lr+n09pcXqxew6teBZiCiBwhAjlL7dpchJtNCeyxSe41jl6cHKK8eoP/+ez8+OgG4lEwA4hogADlK7eSVADSNAEQAOq9QWABKrf0QgIBwiwYgHUDsIXC6O3a32w3esS3GPACwpXYySgCaX2onsKmVj33TBAIQAQhY2+I9QDr06MnsjeF3gACsLbWTUQLQtNAT6tRuXJFa+dDnJ7jNBQaOUAQgAhAwhVsCAYAhtZNRAtA0AhAB6Gz1ge3hN773q0YnGwEIyB8BCAAMqZ2MEoCmEYAIQGerJwARgIAJBCAAMKR2MkoAmkYAIgCdrZ4ARAACJhCAAMCQ2slo7PL3gABEADpbPQGIAARMIAABgCG1k5XQ8lsMQKEn1KkFoNivMQFoPACF/q5PagHoi7/+70cnAJcIQABgSO1klwDkgQA0a31iB6bYASj2D5um1n5SDkDvfuGL8uk/OXlN737hi6vWFdtCAAJw11I7WSQARbCxAJR7YCIAbScAtT9dT+6Pntqfrr3XW9e1FEXRT23bRtwL3CMCEIC7ltrJX2onu3ch8IQ399c49wAUes1NsMQCUOzXN+UA5Bt+Qo5PVVWJUqr/v+s6KYpCmqaJtRu4QwQgAHeNk10CkC331zi1NkQAIgANmTsA6bBja9tWyrJ0lnEtU5Zl33ukKaX6nqSu60QpJV3XSVmWfXm9LbP3yQxeTdOczeu6LuDZwpIIQADuGgFovP6hJ39JIgARgEwEoLsNQE3TSFVVznllWUrXdZMBqKqqfh1N0/S9SU3TSF3XZ3/rZc0hdmVZ9v/rMKSZoaeu67OeKqQlk083ALgOAWi8/qF3tEoSASirABQ9dBOA7jYA1XU9GoDatp0MQHbPjJ6ne3tEpO/9cfUemcvq+foxrkfKBwEIQFZin5zlfnIcWv/gO3glKPQENvfXOLU2tLUAlFr72VIAMntsbL49QOYQNXuomjnszbWsppRyLq/Lc3OG9BGAAGSFAEQAsm3tBDa1NhQ7AL322ntHpwuBASj27/qk1n6WNHcAsgNJ0zTStm3QNUCuQKPpHiY9FM4VgMzrfuweIFPTNH2dkB4CEICs5B5oQk9WQssTgAhAt5bPPQCFXmOUWgCKfYxY0twBSOTxGh477Ng3IzB7X6qqurjZgQ449jU89jU/U2FKL9913UXgGeutwvoIQACyQgDKKwA9+85no9MctnYCGzswEYDmbT+ptYclxQhAIpe/A6TvvmbexMCeZxq7U5sZYlw9QDpQFUUhSikpy7IPX+a8sZ4mrI8ABCArBKB5T3ZTC0DXBKatncCmFqJjB6DdB5+NTrbQABT7h01Te32XFCsADbn1ttNt2w7eZAH3hQAEICupBaDUTm5if9sfKvRklAC0fvnYbSh2AIp9V7fc28+S3vjxX/AOP2/8+C+sWlfdU8Rv92wDAQhAVghAeQWg4Dt+BV7ALrK9E9jU2lBo+dA2ERqKCUDpBKC3/+gT8vFf+T2v6e0/+sSqdcW2EIAAZCV2oCEAEYBsqb3GqbWh0PKhPXYEoHwDEJAqAhCArBCA8gpAoSe71/xGTOwfpkztNU6tDcUOQKn9sCkBCMgfAQhAVrY2pI0ARABauvzWAlDsYbWpvb4ACEBAsNAPe8yLADRv+dgBKDScEIDWLx87AAXfeZAARAACZkYAAgLFPjnAuNjPf2onK1sLQMG9A1fsA21i3cAUOwDFvisgAQjIHwEICBT7BJzANI4AtG4Ain19BQHo/suHtonUftiUAATkjwCEzUst0BCAxnHyet8BKLh34Ip9oA0RgEy5tx/5+A+MTwAuEICweakFGgLQuNROPnIvH3ryF3pymWIASu012Fr52KGbAEQAAqYQgLB5qQUaAtC41E7mci8f2t5i3zKYAHT/5VPrdSQAAdtDAMLmBQeOwA+b6B9+G5PayVzu5QlA678GWytPAJr5MyDhAPTOu1+QNz/zv7ymd979wqp1xbYQgLB5BKC8pHYyl3t5AtD6r0Fqx5TY5bcWgGK/vikHoOoPX558vvRU/eHL3utt21aKouinqqoi7sVyuq472y9zwrwIQEDoh0diJyu5D5nL/eQ1+slK5PaWWgAKLX/NMqkFlNTaRO4BKHabS+31TTkA+YafkM+rpmmkKArpuq5/rCxLqes61m4sRgcgW13XopRaoUb3iwAEZH7ykfs1RgSgvAJQ7JPLawJQ7CFJyZ3AJtaGYgeg3G9rndrru6QYAagsS2nb9uyxruukLMuLcnbviS6n57mWadv2ooepaZqz5ZVSQfPG6mTvh2ue/fhQ/ZRS/XPTdd1ZaJra9tYQgIDEPpwIQHkFoNzbT+yTVwJQfuVTa0Op9Tpm334WNHcAGgoItqqq+mFxTdP0QUAvr0OCGabMEGU+rsOGubwOHE3T9MuMzRurk8/+VVV1EWZc9Wuapu8JM//22fbWEICAxD6cYp98EIAIQLeUD329YvcwXbON3F/j3NtQasMuN9d+FhQjANm9Ni72EDk7wGh1XfchwfzbXFYv03XdxfLm/2Pzxupk75/r+h97n8fqp8sqpfpyPtveGgIQ7ss1HwSJfTgld4IfKLVvX7M/WUmsvaUYgGgTeZUnAK38ei0odg+QPRTMPOG3J1eAadvW2esjImdD2eYKQK46+eyfPeRvqH76cTso+mx7awhAuC/XfBAk9uFEACIALVmeAESbWLp87DZBAJoov6C5A5CI+xogEbkIQC6uIWZlWV4MV7Ov7ZkrAE1x1a+u64vHhuqny1dVdXZTCHp8LhGAkLYlPghS+3CKfAIbWj72ycrmTj4SKx+7PcRe/zXbSO012Fr52KGbL1Umyi8oRgBy3QVO95SYvSA6ALiu4THpgGEOf3P1wtwagIbqZBq6Bkgp1V/DM1Y/c77dmzW17a0hACFtC3wQfPtPfWx0urV8aicTBKC8ThZTaz8EoPnLp3ZMSa3NEYBmbj8LihGARNzXythcw71cAcPuQRF5vGmAXlYp1fcS3RKAhurkqsvQ4+ZNDVz101zXSTH87RwBCGmL/cEtBKC1A1NqJxOpnazEbm+pvb7B7eGaZRJ7zVIrn9oxiy9V5m2fS4oVgDCsbdu7+WHYmAhASFr0D/oFtpHaCSwBKK9As7X2QwBavzwB6L7bz5J+9qM/4R1+fvajP7FqXe+Ba3gg3AhASBoB6P5PYFMLQKm1B9obAWjp8rkHoNSOQcm9vgv680//sfz2Jz7kNf35p/941bpiWwhAM0v5QJSjJT4IUvtwyv1khZOPvMpn3x6u2IfUXoPcy8duQ8kNu8y8vQEgAM2OA9G4FD8IUqtT7JOP3ANTas9/7uVjv77R13/FNlJ7DbZWPvT1Sm1IW+7tDQABaHYcuMal+EGQWp1in0wQgCh/hgC0+muwtfKpHVO21n4AbCAAnU4n2e12/XQ6naJujwPXuBQ/CFKrU2onH6mdIKf2fG6tfGqBO8XniPLztiF6dGZ+/gHcfwDa7/f9PdUfHh5kv99H3d7WDlypHdiveT5Tq1Nq5VM74U3t+dla+dTaQ4rPEeXnLU8Amvk9DOC+A9DxeJTdbieHw0FERA6Hg+x2Ozkej9G2mfuBK7UD9RLPZ2p1yr381k4mKL9ye0uwTpSf+TUm0Mz+ngG27q4DkB149P86EPlI7cBF+fk/CFKrE+UpT3n/8inWifIzv8YEmtnfM8DWbSoA2T1CPlI7cFF+/g+C1OpEecpT3r98inWiPOVTLg9gYwFoqgfo2bNn8i3f8i1n07f+m/8yOlE+7/Ip1onylKe8f/kU60R5yqdc/tmzZ0ueigFJuusAtMY1QAAAABD5ypc+L//y17/vNX3lS59fu7rYkLsOQCIiu91u0bvAAQAAQOSffuvHJu/ip6d/+q0fm1xfWZbStu3ZY23bilJqcJmu6/rzwClKKWnbVqqqkrqu+2Vdk12PObaP5dx9AFr6d4AAAAAwfQtzrx86NtR1LVVVXTzWNM3gMnMEINyfuw9AAAAAWN7cAajrOinL8uyxsiyl6zpp2/ash0aHoqkQo8srpfoA1DSNNE0zuawur7ejlOrrWJalFEXhXIeeZz5ulzP/14FMxB0CEY4ABAAAgNnNHYBEXgQekRehQz+uw4gOQ7rMUIhRSvXBommai6FtUwGoaZqz5c1eIzMYmeuoqqoPME3T9PUfC0Ai0v9Nj9Q8CEAAAACYXYwAVNf1WW+I/luHIv237n0ZCzGunhlXALIn3Qtl9kjp3h+fIGPWdSio2f/XdX3Ws4XbEIDg9PDwkFT5JbZB+XnLA7d6eHgIumsn5SmPtMQIQGavjw4dmlLqLKiMBSDX4+aQtqEyNnPYm2sZVwCyJ5/gZIY63I4A5EEpdXY3uXsvr28X7nvDiNjlU6wT5cel1qYpv275a5bRbY7ylL+mvG5vvj99sbXyS4kRgERe9NSYd39zXffj0wNkBoqhHqAx+pocsyfKZyibbWq5qqpEKcX1PzMhAHmw7yR3OBxkv98PngzmXn6324lSqv8dpd1uN3r78NjlU6wT5afLH4/Hs7ZH+e2Wv3Yb+qTO54SO8pTXdBs7nU6ilJKHh4fR8LS18kuKFYDquj67fscOC/oaoKkAZF6Po5cJDUBT1/zY/5v1Nq9VEpGz9VRVdTY8TvcwmddA4XoEIE/mHUL0h/fYt+G5ltcnuEVRyH6/l8Ph0B9cXQeB2OVTrBPlp1+z3e4xaBdFcVZ+aBgd5e+7fOgySqk+HJl/D6E85U36mHU6nc56jqaOcVspv6RYAcgMOJoODPp8pyxLrzu56TuymXeB08Z+B8i8Fse8M91UABI5HwZn7oO+EYNev15OKdVvz7xxAq5HAPKkP6xFpA8Q+v97K29+Q6vpXqM1yqdYJ8qPl3cNxzgej5TfaPnQZY7HoxwOh/7//X4/um7KU96me0F08BYZP2ZtrfxSYgWglOjfDUJeCEAB9DcqvheD515ef8Ng9gCsWT7FOlF+uLz+JtKcKL/d8tcuo+nyvtehUZ7yIi+Ctw7bPse4LZWP7Ysf/iH/APThH1q1rtfQvTQMScsPAWiAUuriwKFP+lzjj++xvLmMHZpil0+xTpS/rrz+QLa77Cl/3+Xn3IZmz6M85X3K694R32PWvZZfw5c/+VF5909f9Zq+/MmPrl1dbAgBaIA5XMPseqf8MuVTrBPlKU953sOUp3yu5QG8QAAaYHYf6wPMWFc75ectn2KdKE95yvMepjzlcy0P4AUC0AD74lx9cBnqUqb8vOVTrBPlKU953sOUp3yu5QG8QAAKcDwenePcKb9M+RTrRHnKU573MOUpn2t5YKsIQAZzPK3PrSMpP2/5FOtEecpTnvcw5Smfa3kAbgQgw273eIc081atY9+kUH7e8inWifKUpzzvYcpTPtfyANwIQP+f/qHH4/HFLaL1hYWugwvl5y2fYp0oT3nK8x6mPOVzLQ9gGAHIoA8k5n31lVKDFxRSft7yKdaJ8pSnPO9hylM+1/IA3AhAFqVejK/Vk3mgoXzc8inWifKUpzzvYcpTPtfyAC5tPgCZBxL7GxXXQYXy85ZPsU6UpzzleQ9TnvK5lk/Klz8v8vmP+U1f/vzatcWGbDoAmeNpj8dj/zfllymfYp0oT3nK8x6mPOVzLZ+ct35E5OM/4De99SOTq+u6ToqiuJiapjmb77uetSilpG1b7/LX1HftfUzdpgOQPpjoX05+eHgQpR4vJNzv93I4HCgfsXyKdaI85SnPe5jylM+1fHJ8w4+eJrhO6vVjXdcRgG5cZks2HYBEHg8g+tsUpVR/cNntdpRfoHyKdaI85SnPe5jylM+1fFIWCEAiLwKFPb9tW2dPkfmYVpblxWNj67C3NRU49PJKqYsANLTtoXUP1cnnuTK5tmvWreu6PnA3TXO2za7r+mXG5vns3xo2H4BM+puW3c7vlpKUn7d8inWiPOUpz3uY8pTPtfzqVu4BKsuyP5nXocG1nqqqpKoqEXk8mTefW991jAUOpZTUdd2vvyiKfp1j2x5a91Cdpp4r09B2m6Y5q6v+2ww2dV2f1XNsns/+rYEAZNnv90G/rkz5ecunWCfKU57yvIcpT/lcy68qUgDyvQbI7IkYC0p2r8U16xgLHPbjZoAZ2/bQuofqNLaMq06u7XZdJ2VZishjcNNlzNDmWtfYvKn9WwMByHI8HvuuZsovXz7FOlGe8pTnPUx5yudaflULDYEbm6+Uuhie5QpA9mSetPusY6huQ3UyA9DYtkP2K+S5GtuuDj46CJnr05MZeMbm+ezfGjYZgHa7XV7foGxcURTJ/cgbbSgftB/cijaEW6TYfhazcgBy9Q4NBaAhvuuY6gEyT/rtHqApvvs1toyrTkPqupaqqvrhb7amac7C0di8VHp8bJsMQPriwd0us9tJbpx+zfTdcMboW4fGeuPRhvIT0n5E4rYh2k+eOAbhFikdgxazYgAaunGAK7yY1+iMXedjrkPkfOhXVVWDdTOvg9Hr0MsNbfua/Qp5rsa2q5fVdbRDjX3N0NA83/1bwyYDkMjjrSQfHh76A1I2FxQuJOQgLfI4JjnkG67Q9Zvb0d98+pTTU4xbhdKGxqXYhnzbj1k2Vhui/YxLsf3o7XAMykOKbSilY9AiVu4B0qGkKB7vvlaWZd9zou9MZoYZ1xCtsXWYdz/Tfw/R23PdBW5qeFjIftnL2JMOYlPbtXt4zG3a+zk2z2f/1rDZAGTSB5ehefYwg4eHh8GDV2h5l7XLn06noPrrcaj626rdbjf6IWKvP3Qf9HbGypvbL4rC+S2aftz1oRL6nA61oaFhKkPrDy0/ZO3yS7ehuduPXqcW2obmaj96XurHoLm3EXqM4BiUfxviGHTJpw0lb+YAhGW0bXsWlO7RZgKQPnjoW0j6fksWOswgtPzxeIw6hvua9YcOqzB/k+Dh4cF5cnHL+kOFrF+3C59v8q5pQ7HbjwhtKIYYbWirx6BrtkH7GS+7tTbEMShjn/hB//DziR9cu7aQF71aqfTUxLKZAGR+MxZ6cA8dZhBaPuRbHd0lHtLtfs23Rj7fgGmHw+Gs7FAX6LXrN4cB+A4BCBlm4Fv+2jYUu/3outGG3K5pP+Zyc7WhezkGiSzThlJpPyL5H4NE0mpDHIP8hLahJP39GyJvf8Bv+vs31qolNmgzAWhoiMHUQdX+Zk7/78unvO4OnzrJPRwOF13iPgdG3/Xb9LeMUx/I5odYyMHaZ/2uYQmu18x1l52xYQah5UWua0NLtB+z7rShc7e0H5HhNhFaXuQ+jkEiy7ahtduPSP7HIJG02hDHoHmOQQBus5kAJHL5IXA6nUYPpvYFiFPfBoV+q2V+q6YPomPf5Cmlzg6CU8MCQtZ/zRCDqSECc2zDvMjvcDj039INsV/jKbeWH2tDsduPWZ8ttKGttR+R9I5BImm1IY5B+bWhlNqPSP7HIADX2VQAEpGzD4Kpb5PMb2P0QWvooHTNt1rmEAaf+rjqP3WLw5D1+3w4uuoSMkY5dBt63Q8PD3I8HvsPkTExhp6YfJ/T2O1HZHttaEvtR9dbS+UY5NqHtdoQx6A821Aq7cesS87HIADhNhOA9DCB0+nk3SVuf8s29sER+q2WWZ8hutt8aNmhg/C1vx1wzRAD/Tz53jrUZxv69THXa14oPLaMXu/UsIHQ8iJhbSh2+7HrM+Te2pDv+u02lFv7EUnjGCSSfhviGJR2G0q9/YjkeQwCcJtNBKBrvuF0LTf1rY3vt1q+9SmKQg6Hw9kQBp8PA3vIg2+9Q4bBmEI+iH22offb/ABZ+45r17ShWO0npD730oZC139NG0qt/biWW/oYJJJHG+IY5L8cn2NuVHuASgAAByJJREFUOR6DAFzv7gOQ3aU/Nf7W5nPwMr8Fm/pWK7Q++gJKkccPhOPxOPktVehvB4QOMbjmjjYh23h4eDhbr1LK+9tdvbzvh6xP+Vva0Nzt55r63EMbCl3/LW0opfYjsv4xSCS9NsQxKK82lFr70fW4l2MQgHCbCEDmgVl3Kw8Z+pZKH/zsA1Lot3Kh9dEHTaVU/82Tz7ecU99MXXuBpe8dba5lrtP3w0KX970oOLR8yGsWu/2E1kdvmzY0XT6F9iOS3jFIbzuVNpRa+zGXoQ25pdR+dH1SakOh7QHA7e4+AIn4d+mHfkt17bdyU/XRj4vI2QFafzPnexefoQ+Ya4ck6GVD7mgT8i2b3j8Rv28sTaEf4LeWdz1fS7Ufn/rcSxsK/Zb22jaUQvsRSecYZJYRSasNcQzKow2l2n70srkfgwDcZhMBSORFl/LYQSX0W6qQb8HsCzrH6mN+WOjyId8mmeuY+m0CEf8hCSJhd7QJ/ZbN/MA012ErCvfvJQyN4Q4tP2SqDcVsP+b8rbSha76l9WlDqbYfXdcUjkFm+dTaEMegPNpQqu1HJL9jEID53W0AumaM+DXfUvl+Kxd6Qaf+YPEt77u/el7oh6Rt6o42ukzIN7WuD8wxU9u/tfw13/zFaj92fbbQhkLbj0hYG0qt/YikdQwSidOGXNdFXNOGOAa5pdSGOAbNewzK0d/94z/Lb/7ZZ72mv/vHf559+13XSVEU0jTN7OtG3u4yAN06vjf0Wyqfb+VCLui0L5acuiDSd3/1t0siYR+SrlvC+rjm9w9EXnwj6fNBFlov3/K3tKEY7UeX07bQhq5tPyL+bSjF9nNNveY+Bul9mLsNme1HJN02lPsx6Jp68TnmXkbXPZVjUG6++2f+SL79pz7mNX33z/zR5Pp0oHFNLlVVeYcfve6YlFLStm3wcm3bnu1rrCGSQ/Vb4rlZ2l0GoGu+tYlJH+B8b2up1OVvMYw1PN/91Y+bB2Wfg68eax06Jt5cPuY3XaH18ilPG0qnDdF+bhfafkTitCFX+zHrRxt6Ifc2xDHI37WfrTnwDT96mjJ0Il7XtfO567pulv2YyzUBqK7ri32uqipKW7k2oOXoLgNQ6Lc2+/0++rcvIb/sbH8DNnVQDNnfaw60t94SdilKPd7hKPS2uK7yIc/pEu1Hb4c2FM9a7UckvWOQSLw2dO3JHm0orzbEMShcaPvJwVIByPV4WZaDvUNm4NYn/a51uHqYuq6Tsiz7XsupIXaubfnU0VzeFeTKsjxb17V1HXouyrLs6+f7/NrlUu45ussApPl8a+Pqdo91UAz9ZWc9ZMC3Pj77aw4TMIcODDE/vFL7sLDpbwZ9b43qU37qOV2y/YjQhmJao/2IpH0MEpm/DYW2HxHaUM5tiGOQv9D2k4OlApDdI1JVlVRVJSIiTdOczVNKSV3X/byiKJwByC5XluVZHXSQMOfZhrY1VUetbdvBdY9tx7euU8+Frqv93AzVnQCUEX0BpT4wnk6n5O/AUhTuO8hcY7/fD+7vLbeE3Yoc248IbSglW29DY+1HhDbkI8c2xDFoG2IFIHuyQ4Lda2KehLt6MlwByNUb1HVd0En+0Lam6qgNBaOp7fjW1fe5cC3nqjsBKCP6Gxd9gJzqikxJzDHJQ+vnQ+Nczu1HhDaUAtpQ+PppQ+dybkO0n/sWuwdI3xzAvm7FFZJ0ILDDkmsI3NCQL59wMPa4OQRuqI4mnx6ga+s6Vj+fADT0/BKAMhQ6NCQFMbv1Q28Ju3U5th8R2lBKaEOXaENhcmxDtJ/7tcQQONdNAoZe65CwMFcPkBlq7B4gH0PXACml+qFtt/QAueoX2nM0VI4AhKhid+uH3BIWeaIN4Va0IdyC9nOflroGSCnVX5Oi/9fXtuheIte8W64BmqqTyPm1MnZv1VgdTUN3gRu7lse3rkP1m1purO72dU4EIER3j3eQwbJoQ7gVbQi3oP3cl6XvAqdPykXOh2nZPSj6caWUlGXp7C2x1zFUh6leDn23NNdd4MbqaNJBzay37dq6uurns9xQ3c266r9TRAC6I/d4BxksizaEW9GGcAvaz32ZOwDNLeUhWoiLAAQAAIDZfcdP/753+PmOn/79Repk/n6N6wYK2AYCEAAAAGb34T/9jPzXD5+8pg//6WfWri42hAAEAAAAYDMIQAAAAAA2gwAEAAAAYDMIQAAAAAA2gwAEAAAAYDMIQAAAAAA2gwAEAAAAYDMIQAAAAAA2gwAEAAAAYDMIQAAAAAA2gwAEAAAAYDMIQAAAAAA2gwAEAAAAYDMIQAAAAAA2gwAEAAAAYDMIQAAAAAA2gwAEAAAAYDMIQAAAAAA2gwAEAAAAYDMIQAAAAAA2gwAEAAAAYDMIQAAAAAA2gwAEAAAAYDMIQAAAAAA2gwAEAAAAYDMIQAAAAAA2gwAEAAAAYDP+H3QixWIZWPow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F4A803F-81BB-4A20-A4C1-3C4E5D42C86B}"/>
              </a:ext>
            </a:extLst>
          </p:cNvPr>
          <p:cNvGrpSpPr/>
          <p:nvPr/>
        </p:nvGrpSpPr>
        <p:grpSpPr>
          <a:xfrm>
            <a:off x="3664" y="1071220"/>
            <a:ext cx="8932826" cy="1503753"/>
            <a:chOff x="3664" y="1071220"/>
            <a:chExt cx="8932826" cy="1503753"/>
          </a:xfrm>
        </p:grpSpPr>
        <p:pic>
          <p:nvPicPr>
            <p:cNvPr id="11" name="Google Shape;333;p11">
              <a:extLst>
                <a:ext uri="{FF2B5EF4-FFF2-40B4-BE49-F238E27FC236}">
                  <a16:creationId xmlns:a16="http://schemas.microsoft.com/office/drawing/2014/main" id="{B6D52B98-CD67-49CC-A4F4-9C17B4D2777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89030" y="1100307"/>
              <a:ext cx="594012" cy="622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334;p11">
              <a:extLst>
                <a:ext uri="{FF2B5EF4-FFF2-40B4-BE49-F238E27FC236}">
                  <a16:creationId xmlns:a16="http://schemas.microsoft.com/office/drawing/2014/main" id="{39058E55-81F8-4991-99A0-96F2A5809413}"/>
                </a:ext>
              </a:extLst>
            </p:cNvPr>
            <p:cNvSpPr txBox="1"/>
            <p:nvPr/>
          </p:nvSpPr>
          <p:spPr>
            <a:xfrm>
              <a:off x="7435607" y="1774945"/>
              <a:ext cx="150088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i="0" u="none" strike="noStrike" cap="none" dirty="0">
                  <a:solidFill>
                    <a:schemeClr val="dk1"/>
                  </a:solidFill>
                </a:rPr>
                <a:t>+ de </a:t>
              </a:r>
              <a:r>
                <a:rPr lang="fr" sz="1600" b="1" dirty="0">
                  <a:solidFill>
                    <a:schemeClr val="dk1"/>
                  </a:solidFill>
                </a:rPr>
                <a:t>16</a:t>
              </a:r>
              <a:r>
                <a:rPr lang="fr" sz="1600" b="1" i="0" u="none" strike="noStrike" cap="none" dirty="0">
                  <a:solidFill>
                    <a:schemeClr val="dk1"/>
                  </a:solidFill>
                </a:rPr>
                <a:t> M€</a:t>
              </a:r>
              <a:endParaRPr sz="1600" b="1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i="0" u="none" strike="noStrike" cap="none" dirty="0">
                  <a:solidFill>
                    <a:schemeClr val="dk1"/>
                  </a:solidFill>
                </a:rPr>
                <a:t>investis</a:t>
              </a:r>
              <a:endParaRPr sz="1600" dirty="0"/>
            </a:p>
          </p:txBody>
        </p:sp>
        <p:pic>
          <p:nvPicPr>
            <p:cNvPr id="15" name="Google Shape;335;p11">
              <a:extLst>
                <a:ext uri="{FF2B5EF4-FFF2-40B4-BE49-F238E27FC236}">
                  <a16:creationId xmlns:a16="http://schemas.microsoft.com/office/drawing/2014/main" id="{51C4DE0D-8119-4E19-B7BA-44A5DEB7690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0876" y="1114714"/>
              <a:ext cx="577936" cy="605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336;p11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0BD393EF-81A1-4863-8E89-ADC491361B7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89650" y="1126925"/>
              <a:ext cx="622474" cy="652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37;p11">
              <a:extLst>
                <a:ext uri="{FF2B5EF4-FFF2-40B4-BE49-F238E27FC236}">
                  <a16:creationId xmlns:a16="http://schemas.microsoft.com/office/drawing/2014/main" id="{48ADD626-D89C-44C1-ABB3-F2B04EFD83E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1764" y="1071220"/>
              <a:ext cx="622474" cy="652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338;p11">
              <a:extLst>
                <a:ext uri="{FF2B5EF4-FFF2-40B4-BE49-F238E27FC236}">
                  <a16:creationId xmlns:a16="http://schemas.microsoft.com/office/drawing/2014/main" id="{4DC8D6D0-AA28-42E7-A526-5EB566DBAB3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026880" y="1118536"/>
              <a:ext cx="689377" cy="7224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339;p11">
              <a:extLst>
                <a:ext uri="{FF2B5EF4-FFF2-40B4-BE49-F238E27FC236}">
                  <a16:creationId xmlns:a16="http://schemas.microsoft.com/office/drawing/2014/main" id="{FD895DFB-2AB6-48B4-B693-E847B3B2DC0B}"/>
                </a:ext>
              </a:extLst>
            </p:cNvPr>
            <p:cNvSpPr txBox="1"/>
            <p:nvPr/>
          </p:nvSpPr>
          <p:spPr>
            <a:xfrm>
              <a:off x="3664" y="1744017"/>
              <a:ext cx="181021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b="1" i="0" u="none" strike="noStrike" cap="none" dirty="0">
                  <a:solidFill>
                    <a:schemeClr val="dk1"/>
                  </a:solidFill>
                </a:rPr>
                <a:t>74 territoires</a:t>
              </a:r>
              <a:r>
                <a:rPr lang="fr" sz="1600" i="0" u="none" strike="noStrike" cap="none" dirty="0">
                  <a:solidFill>
                    <a:schemeClr val="dk1"/>
                  </a:solidFill>
                </a:rPr>
                <a:t> impliqués dans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b="1" i="0" u="none" strike="noStrike" cap="none" dirty="0">
                  <a:solidFill>
                    <a:schemeClr val="dk1"/>
                  </a:solidFill>
                </a:rPr>
                <a:t>10 régions</a:t>
              </a:r>
              <a:endParaRPr sz="1600" b="1" dirty="0"/>
            </a:p>
          </p:txBody>
        </p:sp>
        <p:sp>
          <p:nvSpPr>
            <p:cNvPr id="25" name="Google Shape;340;p11">
              <a:extLst>
                <a:ext uri="{FF2B5EF4-FFF2-40B4-BE49-F238E27FC236}">
                  <a16:creationId xmlns:a16="http://schemas.microsoft.com/office/drawing/2014/main" id="{11E4AD89-968B-422E-8463-0BCB014C8916}"/>
                </a:ext>
              </a:extLst>
            </p:cNvPr>
            <p:cNvSpPr txBox="1"/>
            <p:nvPr/>
          </p:nvSpPr>
          <p:spPr>
            <a:xfrm>
              <a:off x="1795778" y="1783192"/>
              <a:ext cx="181021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i="0" u="none" strike="noStrike" cap="none" dirty="0">
                  <a:solidFill>
                    <a:schemeClr val="dk1"/>
                  </a:solidFill>
                </a:rPr>
                <a:t>+ de </a:t>
              </a:r>
              <a:r>
                <a:rPr lang="fr" sz="1600" b="1" dirty="0">
                  <a:solidFill>
                    <a:schemeClr val="dk1"/>
                  </a:solidFill>
                </a:rPr>
                <a:t>7500</a:t>
              </a:r>
              <a:r>
                <a:rPr lang="fr" sz="1600" b="1" i="0" u="none" strike="noStrike" cap="none" dirty="0">
                  <a:solidFill>
                    <a:schemeClr val="dk1"/>
                  </a:solidFill>
                </a:rPr>
                <a:t> </a:t>
              </a:r>
              <a:endParaRPr sz="1600" b="1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b="1" i="0" u="none" strike="noStrike" cap="none" dirty="0">
                  <a:solidFill>
                    <a:schemeClr val="dk1"/>
                  </a:solidFill>
                </a:rPr>
                <a:t>actionnaires</a:t>
              </a:r>
              <a:endParaRPr sz="1600" b="1" dirty="0"/>
            </a:p>
          </p:txBody>
        </p:sp>
        <p:sp>
          <p:nvSpPr>
            <p:cNvPr id="27" name="Google Shape;341;p11">
              <a:extLst>
                <a:ext uri="{FF2B5EF4-FFF2-40B4-BE49-F238E27FC236}">
                  <a16:creationId xmlns:a16="http://schemas.microsoft.com/office/drawing/2014/main" id="{B5EC3BA5-03AF-448E-B1AF-3156572C53AE}"/>
                </a:ext>
              </a:extLst>
            </p:cNvPr>
            <p:cNvSpPr txBox="1"/>
            <p:nvPr/>
          </p:nvSpPr>
          <p:spPr>
            <a:xfrm>
              <a:off x="3587892" y="1775686"/>
              <a:ext cx="181021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b="1" dirty="0">
                  <a:solidFill>
                    <a:schemeClr val="dk1"/>
                  </a:solidFill>
                </a:rPr>
                <a:t>530</a:t>
              </a:r>
              <a:r>
                <a:rPr lang="fr" sz="1600" b="1" i="0" u="none" strike="noStrike" cap="none" dirty="0">
                  <a:solidFill>
                    <a:schemeClr val="dk1"/>
                  </a:solidFill>
                </a:rPr>
                <a:t> installations PV</a:t>
              </a:r>
              <a:r>
                <a:rPr lang="fr" sz="1600" i="0" u="none" strike="noStrike" cap="none" dirty="0">
                  <a:solidFill>
                    <a:schemeClr val="dk1"/>
                  </a:solidFill>
                </a:rPr>
                <a:t> en service</a:t>
              </a:r>
              <a:endParaRPr sz="1600" dirty="0"/>
            </a:p>
          </p:txBody>
        </p:sp>
        <p:sp>
          <p:nvSpPr>
            <p:cNvPr id="29" name="Google Shape;342;p11">
              <a:extLst>
                <a:ext uri="{FF2B5EF4-FFF2-40B4-BE49-F238E27FC236}">
                  <a16:creationId xmlns:a16="http://schemas.microsoft.com/office/drawing/2014/main" id="{FBAAF4DD-24E4-47CC-A528-68F44B669906}"/>
                </a:ext>
              </a:extLst>
            </p:cNvPr>
            <p:cNvSpPr txBox="1"/>
            <p:nvPr/>
          </p:nvSpPr>
          <p:spPr>
            <a:xfrm>
              <a:off x="5391814" y="1819463"/>
              <a:ext cx="2050712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b="1" i="0" u="none" strike="noStrike" cap="none" dirty="0">
                  <a:solidFill>
                    <a:schemeClr val="dk1"/>
                  </a:solidFill>
                </a:rPr>
                <a:t>12 MWc</a:t>
              </a:r>
              <a:r>
                <a:rPr lang="fr" sz="1600" i="0" u="none" strike="noStrike" cap="none" dirty="0">
                  <a:solidFill>
                    <a:schemeClr val="dk1"/>
                  </a:solidFill>
                </a:rPr>
                <a:t> de puissance installée</a:t>
              </a:r>
              <a:endParaRPr sz="1600" dirty="0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5F27FA7-0012-F466-1A09-CC4E72716219}"/>
              </a:ext>
            </a:extLst>
          </p:cNvPr>
          <p:cNvSpPr txBox="1"/>
          <p:nvPr/>
        </p:nvSpPr>
        <p:spPr>
          <a:xfrm>
            <a:off x="393989" y="5152158"/>
            <a:ext cx="5347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Production mensuelle cumulée des Centrales Villageoises (en kWh)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0A95612-10C9-8AC2-44F4-C1CBB0A0E514}"/>
              </a:ext>
            </a:extLst>
          </p:cNvPr>
          <p:cNvGrpSpPr/>
          <p:nvPr/>
        </p:nvGrpSpPr>
        <p:grpSpPr>
          <a:xfrm>
            <a:off x="9127" y="2718972"/>
            <a:ext cx="6207166" cy="2409959"/>
            <a:chOff x="26919" y="2678183"/>
            <a:chExt cx="6035809" cy="2343429"/>
          </a:xfrm>
        </p:grpSpPr>
        <p:pic>
          <p:nvPicPr>
            <p:cNvPr id="14" name="Image 13" descr="Une image contenant capture d’écran, Tracé, diagramme, ligne&#10;&#10;Description générée automatiquement">
              <a:extLst>
                <a:ext uri="{FF2B5EF4-FFF2-40B4-BE49-F238E27FC236}">
                  <a16:creationId xmlns:a16="http://schemas.microsoft.com/office/drawing/2014/main" id="{CBA1A9E6-EC88-C9DE-2BE4-52D886214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44"/>
            <a:stretch/>
          </p:blipFill>
          <p:spPr>
            <a:xfrm>
              <a:off x="26919" y="2678183"/>
              <a:ext cx="6035809" cy="209231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10B1186-81E0-A896-636D-47A084EE12D2}"/>
                </a:ext>
              </a:extLst>
            </p:cNvPr>
            <p:cNvSpPr txBox="1"/>
            <p:nvPr/>
          </p:nvSpPr>
          <p:spPr>
            <a:xfrm>
              <a:off x="307975" y="4797152"/>
              <a:ext cx="5617562" cy="224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2014         2015              2016                 2017             2018              2019               2020                2021               2022              2023</a:t>
              </a:r>
            </a:p>
          </p:txBody>
        </p:sp>
      </p:grpSp>
      <p:pic>
        <p:nvPicPr>
          <p:cNvPr id="24" name="Image 23" descr="Une image contenant carte, dessin, texte&#10;&#10;Description générée automatiquement">
            <a:extLst>
              <a:ext uri="{FF2B5EF4-FFF2-40B4-BE49-F238E27FC236}">
                <a16:creationId xmlns:a16="http://schemas.microsoft.com/office/drawing/2014/main" id="{E0CD6B89-6BCA-8919-BA26-4DD9CD452F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20386" r="16095" b="20987"/>
          <a:stretch/>
        </p:blipFill>
        <p:spPr>
          <a:xfrm>
            <a:off x="6097627" y="2525908"/>
            <a:ext cx="3037246" cy="31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5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fr-FR" dirty="0"/>
              <a:t>En images</a:t>
            </a:r>
          </a:p>
        </p:txBody>
      </p:sp>
      <p:pic>
        <p:nvPicPr>
          <p:cNvPr id="4" name="Picture 3" descr="C:\SynchroServeurRaee\npoize\Centrales villageoises\Parcs-CVP\Region de Condrieu\2-Communication\Comm_evenements\2014_10_18_Inauguration\photos reduites\DSC023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173" y="1245899"/>
            <a:ext cx="2871593" cy="13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SynchroServeurRaee\npoize\Centrales villageoises\Parcs-CVP\Pays Mornantais\taluyers_apres_redui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173" y="2678863"/>
            <a:ext cx="2871593" cy="15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SynchroServeurRaee\npoize\Centrales villageoises\Parcs-CVP\Queyras\5_REALISATION_PV\20171215 St Clé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173" y="4357564"/>
            <a:ext cx="2871593" cy="15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:\Centrales villageoises\Gestion du projet\1_COMITES_PILOTAGE\2019_03_29_COPIL_AG\Photos\IMG_146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0016" y="1245899"/>
            <a:ext cx="3055206" cy="13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:\Centrales villageoises\Gestion du projet\1_COMITES_PILOTAGE\2018_03_16_COPIL_AG\Photos\20180316_1717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0016" y="2678863"/>
            <a:ext cx="3050413" cy="15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SynchroServeurRaee\npoize\Centrales villageoises\Gestion du projet\1_COMITES_PILOTAGE\2017_03_31_COPIL2017\PHOTOS\DSCN490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8953" y="4357564"/>
            <a:ext cx="3109431" cy="15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29172" y="784233"/>
            <a:ext cx="2871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7941E"/>
                </a:solidFill>
                <a:latin typeface="+mj-lt"/>
                <a:ea typeface="+mj-ea"/>
                <a:cs typeface="+mj-cs"/>
              </a:rPr>
              <a:t>Les installations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918953" y="784234"/>
            <a:ext cx="307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7941E"/>
                </a:solidFill>
                <a:latin typeface="+mj-lt"/>
                <a:ea typeface="+mj-ea"/>
                <a:cs typeface="+mj-cs"/>
              </a:rPr>
              <a:t>Les comités de pilotage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3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/>
              <a:t>Mutualisation au sein d’un réseau</a:t>
            </a:r>
          </a:p>
        </p:txBody>
      </p:sp>
      <p:sp>
        <p:nvSpPr>
          <p:cNvPr id="4" name="Rectangle 3"/>
          <p:cNvSpPr/>
          <p:nvPr/>
        </p:nvSpPr>
        <p:spPr>
          <a:xfrm>
            <a:off x="-7280" y="1052736"/>
            <a:ext cx="9180000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Outils « pas à pas »</a:t>
            </a:r>
          </a:p>
        </p:txBody>
      </p:sp>
      <p:sp>
        <p:nvSpPr>
          <p:cNvPr id="75" name="Rectangle 74"/>
          <p:cNvSpPr/>
          <p:nvPr/>
        </p:nvSpPr>
        <p:spPr>
          <a:xfrm>
            <a:off x="-13136" y="4299836"/>
            <a:ext cx="9180000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Services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12</a:t>
            </a:fld>
            <a:endParaRPr lang="fr-FR"/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A1B9AEA2-D82D-4A56-A0BD-844A70BFF23B}"/>
              </a:ext>
            </a:extLst>
          </p:cNvPr>
          <p:cNvGrpSpPr/>
          <p:nvPr/>
        </p:nvGrpSpPr>
        <p:grpSpPr>
          <a:xfrm>
            <a:off x="6397302" y="1524395"/>
            <a:ext cx="792000" cy="792000"/>
            <a:chOff x="362730" y="1578156"/>
            <a:chExt cx="792000" cy="792000"/>
          </a:xfrm>
        </p:grpSpPr>
        <p:pic>
          <p:nvPicPr>
            <p:cNvPr id="21" name="Google Shape;311;p10">
              <a:extLst>
                <a:ext uri="{FF2B5EF4-FFF2-40B4-BE49-F238E27FC236}">
                  <a16:creationId xmlns:a16="http://schemas.microsoft.com/office/drawing/2014/main" id="{7BD8B15B-8444-46EF-9876-98AC9F7892C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57200" y="1646726"/>
              <a:ext cx="624041" cy="5976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1BC02403-B6DC-4B71-9516-0E64BC032463}"/>
                </a:ext>
              </a:extLst>
            </p:cNvPr>
            <p:cNvSpPr/>
            <p:nvPr/>
          </p:nvSpPr>
          <p:spPr>
            <a:xfrm>
              <a:off x="362730" y="1578156"/>
              <a:ext cx="792000" cy="792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86447E61-FAB1-4655-BD5E-DBC470A1E72B}"/>
              </a:ext>
            </a:extLst>
          </p:cNvPr>
          <p:cNvGrpSpPr/>
          <p:nvPr/>
        </p:nvGrpSpPr>
        <p:grpSpPr>
          <a:xfrm>
            <a:off x="3730529" y="1526018"/>
            <a:ext cx="792000" cy="792000"/>
            <a:chOff x="2771800" y="1578156"/>
            <a:chExt cx="792000" cy="792000"/>
          </a:xfrm>
        </p:grpSpPr>
        <p:pic>
          <p:nvPicPr>
            <p:cNvPr id="33" name="Google Shape;317;p10">
              <a:extLst>
                <a:ext uri="{FF2B5EF4-FFF2-40B4-BE49-F238E27FC236}">
                  <a16:creationId xmlns:a16="http://schemas.microsoft.com/office/drawing/2014/main" id="{F62A126C-6A00-4C73-B135-ED21209289F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49425" y="1603775"/>
              <a:ext cx="714375" cy="647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B40AFAD-2AEB-4384-AF68-FE4677A88B78}"/>
                </a:ext>
              </a:extLst>
            </p:cNvPr>
            <p:cNvSpPr/>
            <p:nvPr/>
          </p:nvSpPr>
          <p:spPr>
            <a:xfrm>
              <a:off x="2771800" y="1578156"/>
              <a:ext cx="792000" cy="792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601F1917-83A3-4EA3-9B6D-88131AA17D93}"/>
              </a:ext>
            </a:extLst>
          </p:cNvPr>
          <p:cNvGrpSpPr/>
          <p:nvPr/>
        </p:nvGrpSpPr>
        <p:grpSpPr>
          <a:xfrm>
            <a:off x="208922" y="2474347"/>
            <a:ext cx="792000" cy="792000"/>
            <a:chOff x="5640717" y="1550052"/>
            <a:chExt cx="792000" cy="792000"/>
          </a:xfrm>
        </p:grpSpPr>
        <p:pic>
          <p:nvPicPr>
            <p:cNvPr id="29" name="Google Shape;315;p10">
              <a:extLst>
                <a:ext uri="{FF2B5EF4-FFF2-40B4-BE49-F238E27FC236}">
                  <a16:creationId xmlns:a16="http://schemas.microsoft.com/office/drawing/2014/main" id="{4F8D7E08-48E4-4FBF-881B-00D18D9768E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96136" y="1655347"/>
              <a:ext cx="615815" cy="6309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31148C60-47D3-4C6D-BA62-59BC3D103D23}"/>
                </a:ext>
              </a:extLst>
            </p:cNvPr>
            <p:cNvSpPr/>
            <p:nvPr/>
          </p:nvSpPr>
          <p:spPr>
            <a:xfrm>
              <a:off x="5640717" y="1550052"/>
              <a:ext cx="792000" cy="792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CC57729A-D936-4767-A34B-B7499C2D1779}"/>
              </a:ext>
            </a:extLst>
          </p:cNvPr>
          <p:cNvGrpSpPr/>
          <p:nvPr/>
        </p:nvGrpSpPr>
        <p:grpSpPr>
          <a:xfrm>
            <a:off x="4716566" y="2411869"/>
            <a:ext cx="792000" cy="792000"/>
            <a:chOff x="2702520" y="2504784"/>
            <a:chExt cx="792000" cy="792000"/>
          </a:xfrm>
        </p:grpSpPr>
        <p:pic>
          <p:nvPicPr>
            <p:cNvPr id="23" name="Google Shape;312;p10">
              <a:extLst>
                <a:ext uri="{FF2B5EF4-FFF2-40B4-BE49-F238E27FC236}">
                  <a16:creationId xmlns:a16="http://schemas.microsoft.com/office/drawing/2014/main" id="{3214C861-2ADD-4C00-B785-949BEC36E6B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797948" y="2627685"/>
              <a:ext cx="664487" cy="546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704BB1DE-FE38-420A-8FB9-ACB6A49A226F}"/>
                </a:ext>
              </a:extLst>
            </p:cNvPr>
            <p:cNvSpPr/>
            <p:nvPr/>
          </p:nvSpPr>
          <p:spPr>
            <a:xfrm>
              <a:off x="2702520" y="2504784"/>
              <a:ext cx="792000" cy="792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47DC01FD-5578-403B-A89F-02BC28A2F767}"/>
              </a:ext>
            </a:extLst>
          </p:cNvPr>
          <p:cNvGrpSpPr/>
          <p:nvPr/>
        </p:nvGrpSpPr>
        <p:grpSpPr>
          <a:xfrm>
            <a:off x="6873134" y="3357080"/>
            <a:ext cx="792000" cy="792000"/>
            <a:chOff x="6841766" y="2483653"/>
            <a:chExt cx="792000" cy="792000"/>
          </a:xfrm>
        </p:grpSpPr>
        <p:pic>
          <p:nvPicPr>
            <p:cNvPr id="25" name="Google Shape;313;p10">
              <a:extLst>
                <a:ext uri="{FF2B5EF4-FFF2-40B4-BE49-F238E27FC236}">
                  <a16:creationId xmlns:a16="http://schemas.microsoft.com/office/drawing/2014/main" id="{1D6DFB41-DAEB-4440-849D-92B35128E48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6911509" y="2617402"/>
              <a:ext cx="649925" cy="586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826DEB8B-CF1A-4684-A342-0A68A42E02FF}"/>
                </a:ext>
              </a:extLst>
            </p:cNvPr>
            <p:cNvSpPr/>
            <p:nvPr/>
          </p:nvSpPr>
          <p:spPr>
            <a:xfrm>
              <a:off x="6841766" y="2483653"/>
              <a:ext cx="792000" cy="792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321A5456-2193-4E9B-93E3-FB3E7179EFB9}"/>
              </a:ext>
            </a:extLst>
          </p:cNvPr>
          <p:cNvGrpSpPr/>
          <p:nvPr/>
        </p:nvGrpSpPr>
        <p:grpSpPr>
          <a:xfrm>
            <a:off x="2486997" y="3339397"/>
            <a:ext cx="792000" cy="827898"/>
            <a:chOff x="4314815" y="3417547"/>
            <a:chExt cx="792000" cy="827898"/>
          </a:xfrm>
        </p:grpSpPr>
        <p:pic>
          <p:nvPicPr>
            <p:cNvPr id="27" name="Google Shape;314;p10">
              <a:extLst>
                <a:ext uri="{FF2B5EF4-FFF2-40B4-BE49-F238E27FC236}">
                  <a16:creationId xmlns:a16="http://schemas.microsoft.com/office/drawing/2014/main" id="{32102B75-1AC6-401C-B5D1-B6C82A868D6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428643" y="3417547"/>
              <a:ext cx="587827" cy="764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CD65AD94-D446-454A-969B-312B9FC2BE17}"/>
                </a:ext>
              </a:extLst>
            </p:cNvPr>
            <p:cNvSpPr/>
            <p:nvPr/>
          </p:nvSpPr>
          <p:spPr>
            <a:xfrm>
              <a:off x="4314815" y="3453445"/>
              <a:ext cx="792000" cy="792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929D06C7-A361-494A-9E6F-D84A9473C297}"/>
              </a:ext>
            </a:extLst>
          </p:cNvPr>
          <p:cNvGrpSpPr/>
          <p:nvPr/>
        </p:nvGrpSpPr>
        <p:grpSpPr>
          <a:xfrm>
            <a:off x="4727998" y="3335918"/>
            <a:ext cx="792000" cy="792000"/>
            <a:chOff x="6015950" y="3464482"/>
            <a:chExt cx="792000" cy="792000"/>
          </a:xfrm>
        </p:grpSpPr>
        <p:pic>
          <p:nvPicPr>
            <p:cNvPr id="35" name="Google Shape;318;p10">
              <a:extLst>
                <a:ext uri="{FF2B5EF4-FFF2-40B4-BE49-F238E27FC236}">
                  <a16:creationId xmlns:a16="http://schemas.microsoft.com/office/drawing/2014/main" id="{80B6DB24-EEFD-41DE-85C0-CE8323370C9A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089008" y="3545738"/>
              <a:ext cx="645885" cy="644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96736FFE-B339-454A-8A0E-266E8A56E4F0}"/>
                </a:ext>
              </a:extLst>
            </p:cNvPr>
            <p:cNvSpPr/>
            <p:nvPr/>
          </p:nvSpPr>
          <p:spPr>
            <a:xfrm>
              <a:off x="6015950" y="3464482"/>
              <a:ext cx="792000" cy="792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50ED059E-D27B-4998-A245-6E3985F4688B}"/>
              </a:ext>
            </a:extLst>
          </p:cNvPr>
          <p:cNvSpPr txBox="1"/>
          <p:nvPr/>
        </p:nvSpPr>
        <p:spPr>
          <a:xfrm>
            <a:off x="7213746" y="1603289"/>
            <a:ext cx="147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Boîte mail dédiée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DB66637-F6A2-464D-BFD4-3E427682C1E4}"/>
              </a:ext>
            </a:extLst>
          </p:cNvPr>
          <p:cNvSpPr txBox="1"/>
          <p:nvPr/>
        </p:nvSpPr>
        <p:spPr>
          <a:xfrm>
            <a:off x="4538265" y="1593262"/>
            <a:ext cx="179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Guides, documents types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F6FA4C2-86C8-43C0-BC81-76A7D5BF3447}"/>
              </a:ext>
            </a:extLst>
          </p:cNvPr>
          <p:cNvSpPr txBox="1"/>
          <p:nvPr/>
        </p:nvSpPr>
        <p:spPr>
          <a:xfrm>
            <a:off x="1046479" y="2539790"/>
            <a:ext cx="129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Site web dédié</a:t>
            </a:r>
          </a:p>
        </p:txBody>
      </p: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DF6DCAE2-53C0-48ED-AD90-986927AB3950}"/>
              </a:ext>
            </a:extLst>
          </p:cNvPr>
          <p:cNvGrpSpPr/>
          <p:nvPr/>
        </p:nvGrpSpPr>
        <p:grpSpPr>
          <a:xfrm>
            <a:off x="2482868" y="2426300"/>
            <a:ext cx="792000" cy="792000"/>
            <a:chOff x="179512" y="2518067"/>
            <a:chExt cx="792000" cy="792000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1DFCDD6B-7667-4DB6-ABA6-96C7CDAE5525}"/>
                </a:ext>
              </a:extLst>
            </p:cNvPr>
            <p:cNvSpPr/>
            <p:nvPr/>
          </p:nvSpPr>
          <p:spPr>
            <a:xfrm>
              <a:off x="179512" y="2518067"/>
              <a:ext cx="792000" cy="792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3AD34223-9F23-4DA0-A574-1A8404E1E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75" y="2675346"/>
              <a:ext cx="458274" cy="458274"/>
            </a:xfrm>
            <a:prstGeom prst="rect">
              <a:avLst/>
            </a:prstGeom>
          </p:spPr>
        </p:pic>
      </p:grpSp>
      <p:sp>
        <p:nvSpPr>
          <p:cNvPr id="81" name="ZoneTexte 80">
            <a:extLst>
              <a:ext uri="{FF2B5EF4-FFF2-40B4-BE49-F238E27FC236}">
                <a16:creationId xmlns:a16="http://schemas.microsoft.com/office/drawing/2014/main" id="{3EB25348-80B9-41CE-9E34-06ACF209FC4C}"/>
              </a:ext>
            </a:extLst>
          </p:cNvPr>
          <p:cNvSpPr txBox="1"/>
          <p:nvPr/>
        </p:nvSpPr>
        <p:spPr>
          <a:xfrm>
            <a:off x="3247107" y="2617785"/>
            <a:ext cx="147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Lettre d’infos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295419DC-2AE9-4A0B-B4B9-FF78A9333E68}"/>
              </a:ext>
            </a:extLst>
          </p:cNvPr>
          <p:cNvSpPr txBox="1"/>
          <p:nvPr/>
        </p:nvSpPr>
        <p:spPr>
          <a:xfrm>
            <a:off x="5557462" y="2626902"/>
            <a:ext cx="147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Forum</a:t>
            </a: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EE3C33CF-3CE2-4787-A533-3D78BCF4C6DB}"/>
              </a:ext>
            </a:extLst>
          </p:cNvPr>
          <p:cNvGrpSpPr/>
          <p:nvPr/>
        </p:nvGrpSpPr>
        <p:grpSpPr>
          <a:xfrm>
            <a:off x="6873134" y="2389940"/>
            <a:ext cx="792000" cy="792000"/>
            <a:chOff x="5004136" y="2453041"/>
            <a:chExt cx="792000" cy="792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32680557-67A9-4EEC-89A6-AFF39B1EAE71}"/>
                </a:ext>
              </a:extLst>
            </p:cNvPr>
            <p:cNvSpPr/>
            <p:nvPr/>
          </p:nvSpPr>
          <p:spPr>
            <a:xfrm>
              <a:off x="5004136" y="2453041"/>
              <a:ext cx="792000" cy="792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7" name="Image 86">
              <a:extLst>
                <a:ext uri="{FF2B5EF4-FFF2-40B4-BE49-F238E27FC236}">
                  <a16:creationId xmlns:a16="http://schemas.microsoft.com/office/drawing/2014/main" id="{6B9BC16B-D2D2-435B-AE8D-3078C0104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235" y="2618324"/>
              <a:ext cx="483928" cy="483928"/>
            </a:xfrm>
            <a:prstGeom prst="rect">
              <a:avLst/>
            </a:prstGeom>
          </p:spPr>
        </p:pic>
      </p:grpSp>
      <p:sp>
        <p:nvSpPr>
          <p:cNvPr id="89" name="ZoneTexte 88">
            <a:extLst>
              <a:ext uri="{FF2B5EF4-FFF2-40B4-BE49-F238E27FC236}">
                <a16:creationId xmlns:a16="http://schemas.microsoft.com/office/drawing/2014/main" id="{273DAA1A-1C6E-447B-8D0D-81ADC6E1613C}"/>
              </a:ext>
            </a:extLst>
          </p:cNvPr>
          <p:cNvSpPr txBox="1"/>
          <p:nvPr/>
        </p:nvSpPr>
        <p:spPr>
          <a:xfrm>
            <a:off x="7639932" y="2590934"/>
            <a:ext cx="147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Formations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383E87AF-917C-4E8C-9A3D-04C3200D5683}"/>
              </a:ext>
            </a:extLst>
          </p:cNvPr>
          <p:cNvSpPr txBox="1"/>
          <p:nvPr/>
        </p:nvSpPr>
        <p:spPr>
          <a:xfrm>
            <a:off x="7658557" y="3424793"/>
            <a:ext cx="147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Comité de pilotage</a:t>
            </a:r>
          </a:p>
        </p:txBody>
      </p: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16B97239-5A09-4E95-8DCB-1AC87B283626}"/>
              </a:ext>
            </a:extLst>
          </p:cNvPr>
          <p:cNvGrpSpPr/>
          <p:nvPr/>
        </p:nvGrpSpPr>
        <p:grpSpPr>
          <a:xfrm>
            <a:off x="218514" y="3405055"/>
            <a:ext cx="792000" cy="792000"/>
            <a:chOff x="837276" y="3403200"/>
            <a:chExt cx="792000" cy="792000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5B8BE04D-A5F0-4649-9672-A21E63248F46}"/>
                </a:ext>
              </a:extLst>
            </p:cNvPr>
            <p:cNvSpPr/>
            <p:nvPr/>
          </p:nvSpPr>
          <p:spPr>
            <a:xfrm>
              <a:off x="837276" y="3403200"/>
              <a:ext cx="792000" cy="792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id="{9BA2AB1F-8157-4331-81F4-3A00A6761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336" y="3544916"/>
              <a:ext cx="493879" cy="493879"/>
            </a:xfrm>
            <a:prstGeom prst="rect">
              <a:avLst/>
            </a:prstGeom>
          </p:spPr>
        </p:pic>
      </p:grpSp>
      <p:sp>
        <p:nvSpPr>
          <p:cNvPr id="97" name="ZoneTexte 96">
            <a:extLst>
              <a:ext uri="{FF2B5EF4-FFF2-40B4-BE49-F238E27FC236}">
                <a16:creationId xmlns:a16="http://schemas.microsoft.com/office/drawing/2014/main" id="{380DA24D-CDF1-475F-AF8E-C2EE7574D04D}"/>
              </a:ext>
            </a:extLst>
          </p:cNvPr>
          <p:cNvSpPr txBox="1"/>
          <p:nvPr/>
        </p:nvSpPr>
        <p:spPr>
          <a:xfrm>
            <a:off x="1004104" y="3621707"/>
            <a:ext cx="147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Webinaires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18C0F1E8-CBC6-4290-9B2D-794447265564}"/>
              </a:ext>
            </a:extLst>
          </p:cNvPr>
          <p:cNvSpPr txBox="1"/>
          <p:nvPr/>
        </p:nvSpPr>
        <p:spPr>
          <a:xfrm>
            <a:off x="3281067" y="3442204"/>
            <a:ext cx="147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Relecture statuts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91385C27-6FFB-42EE-9906-33B9B975A43A}"/>
              </a:ext>
            </a:extLst>
          </p:cNvPr>
          <p:cNvSpPr txBox="1"/>
          <p:nvPr/>
        </p:nvSpPr>
        <p:spPr>
          <a:xfrm>
            <a:off x="5519998" y="3520091"/>
            <a:ext cx="147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Parrainage</a:t>
            </a:r>
          </a:p>
        </p:txBody>
      </p: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0CC9A400-7A2C-40CE-A1E4-220F63CFA5B5}"/>
              </a:ext>
            </a:extLst>
          </p:cNvPr>
          <p:cNvGrpSpPr/>
          <p:nvPr/>
        </p:nvGrpSpPr>
        <p:grpSpPr>
          <a:xfrm>
            <a:off x="2466181" y="4850026"/>
            <a:ext cx="792000" cy="792000"/>
            <a:chOff x="2987824" y="4858225"/>
            <a:chExt cx="792000" cy="792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A41DFAE2-D5BB-4394-9445-A0F98B85D64C}"/>
                </a:ext>
              </a:extLst>
            </p:cNvPr>
            <p:cNvSpPr/>
            <p:nvPr/>
          </p:nvSpPr>
          <p:spPr>
            <a:xfrm>
              <a:off x="2987824" y="4858225"/>
              <a:ext cx="792000" cy="7920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348F9F47-E7FC-4F12-8DB3-2BA7ED2A7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919" y="5183159"/>
              <a:ext cx="624962" cy="133475"/>
            </a:xfrm>
            <a:prstGeom prst="rect">
              <a:avLst/>
            </a:prstGeom>
          </p:spPr>
        </p:pic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CDB55528-78BA-4AC0-978B-F009826DB9D3}"/>
              </a:ext>
            </a:extLst>
          </p:cNvPr>
          <p:cNvGrpSpPr/>
          <p:nvPr/>
        </p:nvGrpSpPr>
        <p:grpSpPr>
          <a:xfrm>
            <a:off x="407238" y="5810516"/>
            <a:ext cx="792000" cy="792000"/>
            <a:chOff x="3790720" y="5797556"/>
            <a:chExt cx="792000" cy="792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5577301F-797D-4F59-9418-4EC19B378D78}"/>
                </a:ext>
              </a:extLst>
            </p:cNvPr>
            <p:cNvSpPr/>
            <p:nvPr/>
          </p:nvSpPr>
          <p:spPr>
            <a:xfrm>
              <a:off x="3790720" y="5797556"/>
              <a:ext cx="792000" cy="7920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2" name="Image 111" descr="Une image contenant arts de la table, assiette, dessin, horloge&#10;&#10;Description générée automatiquement">
              <a:extLst>
                <a:ext uri="{FF2B5EF4-FFF2-40B4-BE49-F238E27FC236}">
                  <a16:creationId xmlns:a16="http://schemas.microsoft.com/office/drawing/2014/main" id="{8E476688-FE4B-4E9B-BEF3-15030FFDE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6094055"/>
              <a:ext cx="687015" cy="215265"/>
            </a:xfrm>
            <a:prstGeom prst="rect">
              <a:avLst/>
            </a:prstGeom>
          </p:spPr>
        </p:pic>
      </p:grp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C737F35C-C216-452C-866B-ED2423FE18A9}"/>
              </a:ext>
            </a:extLst>
          </p:cNvPr>
          <p:cNvGrpSpPr/>
          <p:nvPr/>
        </p:nvGrpSpPr>
        <p:grpSpPr>
          <a:xfrm>
            <a:off x="330825" y="4867193"/>
            <a:ext cx="792000" cy="792000"/>
            <a:chOff x="441276" y="4868280"/>
            <a:chExt cx="792000" cy="79200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44CCB894-8968-4E4B-A6A0-53944952D972}"/>
                </a:ext>
              </a:extLst>
            </p:cNvPr>
            <p:cNvSpPr/>
            <p:nvPr/>
          </p:nvSpPr>
          <p:spPr>
            <a:xfrm>
              <a:off x="441276" y="4868280"/>
              <a:ext cx="792000" cy="7920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8" name="Image 117">
              <a:extLst>
                <a:ext uri="{FF2B5EF4-FFF2-40B4-BE49-F238E27FC236}">
                  <a16:creationId xmlns:a16="http://schemas.microsoft.com/office/drawing/2014/main" id="{D5730E9B-26FD-4695-8101-69DFE24CB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95" y="5014110"/>
              <a:ext cx="575170" cy="461230"/>
            </a:xfrm>
            <a:prstGeom prst="rect">
              <a:avLst/>
            </a:prstGeom>
          </p:spPr>
        </p:pic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8E312D39-8D32-4170-A6D6-55F5C918EFE4}"/>
              </a:ext>
            </a:extLst>
          </p:cNvPr>
          <p:cNvGrpSpPr/>
          <p:nvPr/>
        </p:nvGrpSpPr>
        <p:grpSpPr>
          <a:xfrm>
            <a:off x="4788024" y="4845958"/>
            <a:ext cx="792000" cy="792000"/>
            <a:chOff x="5761200" y="4906393"/>
            <a:chExt cx="792000" cy="792000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04CF88BC-1915-4893-BFAD-D0766115727B}"/>
                </a:ext>
              </a:extLst>
            </p:cNvPr>
            <p:cNvSpPr/>
            <p:nvPr/>
          </p:nvSpPr>
          <p:spPr>
            <a:xfrm>
              <a:off x="5761200" y="4906393"/>
              <a:ext cx="792000" cy="7920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B13EB651-71BE-4905-ABB1-B13AAC793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492" y="5073458"/>
              <a:ext cx="422641" cy="422641"/>
            </a:xfrm>
            <a:prstGeom prst="rect">
              <a:avLst/>
            </a:prstGeom>
          </p:spPr>
        </p:pic>
      </p:grpSp>
      <p:sp>
        <p:nvSpPr>
          <p:cNvPr id="127" name="ZoneTexte 126">
            <a:extLst>
              <a:ext uri="{FF2B5EF4-FFF2-40B4-BE49-F238E27FC236}">
                <a16:creationId xmlns:a16="http://schemas.microsoft.com/office/drawing/2014/main" id="{39C227A5-A437-4624-B452-10F4E7446554}"/>
              </a:ext>
            </a:extLst>
          </p:cNvPr>
          <p:cNvSpPr txBox="1"/>
          <p:nvPr/>
        </p:nvSpPr>
        <p:spPr>
          <a:xfrm>
            <a:off x="1096957" y="5039084"/>
            <a:ext cx="147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Assurances</a:t>
            </a:r>
          </a:p>
        </p:txBody>
      </p:sp>
      <p:sp>
        <p:nvSpPr>
          <p:cNvPr id="1024" name="ZoneTexte 1023">
            <a:extLst>
              <a:ext uri="{FF2B5EF4-FFF2-40B4-BE49-F238E27FC236}">
                <a16:creationId xmlns:a16="http://schemas.microsoft.com/office/drawing/2014/main" id="{0EF8F3DE-FB54-47F3-9ECB-63CF67E2D458}"/>
              </a:ext>
            </a:extLst>
          </p:cNvPr>
          <p:cNvSpPr txBox="1"/>
          <p:nvPr/>
        </p:nvSpPr>
        <p:spPr>
          <a:xfrm>
            <a:off x="3224016" y="5039084"/>
            <a:ext cx="147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Comptabilité</a:t>
            </a:r>
          </a:p>
        </p:txBody>
      </p:sp>
      <p:sp>
        <p:nvSpPr>
          <p:cNvPr id="1025" name="ZoneTexte 1024">
            <a:extLst>
              <a:ext uri="{FF2B5EF4-FFF2-40B4-BE49-F238E27FC236}">
                <a16:creationId xmlns:a16="http://schemas.microsoft.com/office/drawing/2014/main" id="{927FFFAD-3320-43FA-9A9F-08CD5E3C3148}"/>
              </a:ext>
            </a:extLst>
          </p:cNvPr>
          <p:cNvSpPr txBox="1"/>
          <p:nvPr/>
        </p:nvSpPr>
        <p:spPr>
          <a:xfrm>
            <a:off x="5652120" y="4919587"/>
            <a:ext cx="147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Contacts banques</a:t>
            </a:r>
          </a:p>
        </p:txBody>
      </p:sp>
      <p:sp>
        <p:nvSpPr>
          <p:cNvPr id="1026" name="ZoneTexte 1025">
            <a:extLst>
              <a:ext uri="{FF2B5EF4-FFF2-40B4-BE49-F238E27FC236}">
                <a16:creationId xmlns:a16="http://schemas.microsoft.com/office/drawing/2014/main" id="{8E0F9C1C-B675-4679-9A87-8D7E357C6CA2}"/>
              </a:ext>
            </a:extLst>
          </p:cNvPr>
          <p:cNvSpPr txBox="1"/>
          <p:nvPr/>
        </p:nvSpPr>
        <p:spPr>
          <a:xfrm>
            <a:off x="5488291" y="5858694"/>
            <a:ext cx="145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Support projets ACC</a:t>
            </a:r>
          </a:p>
        </p:txBody>
      </p:sp>
      <p:sp>
        <p:nvSpPr>
          <p:cNvPr id="1028" name="ZoneTexte 1027">
            <a:extLst>
              <a:ext uri="{FF2B5EF4-FFF2-40B4-BE49-F238E27FC236}">
                <a16:creationId xmlns:a16="http://schemas.microsoft.com/office/drawing/2014/main" id="{BF8A8D07-F754-4B40-B0C9-A328B2945816}"/>
              </a:ext>
            </a:extLst>
          </p:cNvPr>
          <p:cNvSpPr txBox="1"/>
          <p:nvPr/>
        </p:nvSpPr>
        <p:spPr>
          <a:xfrm>
            <a:off x="1153157" y="5869319"/>
            <a:ext cx="159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Raccordement au réseau</a:t>
            </a:r>
          </a:p>
        </p:txBody>
      </p:sp>
      <p:sp>
        <p:nvSpPr>
          <p:cNvPr id="1029" name="ZoneTexte 1028">
            <a:extLst>
              <a:ext uri="{FF2B5EF4-FFF2-40B4-BE49-F238E27FC236}">
                <a16:creationId xmlns:a16="http://schemas.microsoft.com/office/drawing/2014/main" id="{69EF4D4E-EC90-4A4C-9214-7E853985E5EB}"/>
              </a:ext>
            </a:extLst>
          </p:cNvPr>
          <p:cNvSpPr txBox="1"/>
          <p:nvPr/>
        </p:nvSpPr>
        <p:spPr>
          <a:xfrm>
            <a:off x="7668256" y="5849277"/>
            <a:ext cx="147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Cloud partagé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441BC11-AF52-4E9C-8165-07F70F745D0D}"/>
              </a:ext>
            </a:extLst>
          </p:cNvPr>
          <p:cNvGrpSpPr/>
          <p:nvPr/>
        </p:nvGrpSpPr>
        <p:grpSpPr>
          <a:xfrm>
            <a:off x="846782" y="1522348"/>
            <a:ext cx="792000" cy="792000"/>
            <a:chOff x="997781" y="1495584"/>
            <a:chExt cx="792000" cy="792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263DDB9-0D7E-4750-8C7D-3FD1D1AD8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00447" y="1622213"/>
              <a:ext cx="640184" cy="549805"/>
            </a:xfrm>
            <a:prstGeom prst="rect">
              <a:avLst/>
            </a:prstGeom>
          </p:spPr>
        </p:pic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FF88FE7D-3A95-4126-AE35-59DBDC9394DA}"/>
                </a:ext>
              </a:extLst>
            </p:cNvPr>
            <p:cNvSpPr/>
            <p:nvPr/>
          </p:nvSpPr>
          <p:spPr>
            <a:xfrm>
              <a:off x="997781" y="1495584"/>
              <a:ext cx="792000" cy="792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92C780D6-A321-4C76-BC2D-05E8FEAFFF51}"/>
              </a:ext>
            </a:extLst>
          </p:cNvPr>
          <p:cNvSpPr txBox="1"/>
          <p:nvPr/>
        </p:nvSpPr>
        <p:spPr>
          <a:xfrm>
            <a:off x="1630193" y="1601988"/>
            <a:ext cx="203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Hotline » pour les porteurs de projets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6256C35-69F3-4601-9490-1681A68E6822}"/>
              </a:ext>
            </a:extLst>
          </p:cNvPr>
          <p:cNvGrpSpPr/>
          <p:nvPr/>
        </p:nvGrpSpPr>
        <p:grpSpPr>
          <a:xfrm>
            <a:off x="6832426" y="4792670"/>
            <a:ext cx="2334438" cy="792000"/>
            <a:chOff x="6832426" y="4792670"/>
            <a:chExt cx="2334438" cy="792000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B121FA9-EDB6-402E-B531-6E6DDD9CEB63}"/>
                </a:ext>
              </a:extLst>
            </p:cNvPr>
            <p:cNvSpPr txBox="1"/>
            <p:nvPr/>
          </p:nvSpPr>
          <p:spPr>
            <a:xfrm>
              <a:off x="7620000" y="4851794"/>
              <a:ext cx="154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Outil de </a:t>
              </a:r>
              <a:r>
                <a:rPr lang="fr-FR" dirty="0" err="1"/>
                <a:t>visio</a:t>
              </a:r>
              <a:r>
                <a:rPr lang="fr-FR" dirty="0"/>
                <a:t> partagé</a:t>
              </a: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22E8324E-E457-4CB3-9A8B-41AE117897C7}"/>
                </a:ext>
              </a:extLst>
            </p:cNvPr>
            <p:cNvSpPr/>
            <p:nvPr/>
          </p:nvSpPr>
          <p:spPr>
            <a:xfrm>
              <a:off x="6832426" y="4792670"/>
              <a:ext cx="792000" cy="7920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BF2B810-3C07-4AF8-87D5-595B88594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584" y="4910653"/>
              <a:ext cx="587472" cy="587472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8A418D9-9639-49F7-B5F4-AB7191343935}"/>
              </a:ext>
            </a:extLst>
          </p:cNvPr>
          <p:cNvGrpSpPr/>
          <p:nvPr/>
        </p:nvGrpSpPr>
        <p:grpSpPr>
          <a:xfrm>
            <a:off x="2824308" y="5805264"/>
            <a:ext cx="792000" cy="792000"/>
            <a:chOff x="2536276" y="5805264"/>
            <a:chExt cx="792000" cy="792000"/>
          </a:xfrm>
        </p:grpSpPr>
        <p:pic>
          <p:nvPicPr>
            <p:cNvPr id="12" name="Image 11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52C28214-B7D2-45FD-965B-2F8E98C28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605" y="6006999"/>
              <a:ext cx="720080" cy="381696"/>
            </a:xfrm>
            <a:prstGeom prst="rect">
              <a:avLst/>
            </a:prstGeom>
          </p:spPr>
        </p:pic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A6A86216-41ED-4F76-84E3-2ACAFB359841}"/>
                </a:ext>
              </a:extLst>
            </p:cNvPr>
            <p:cNvSpPr/>
            <p:nvPr/>
          </p:nvSpPr>
          <p:spPr>
            <a:xfrm>
              <a:off x="2536276" y="5805264"/>
              <a:ext cx="792000" cy="7920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3" name="ZoneTexte 92">
            <a:extLst>
              <a:ext uri="{FF2B5EF4-FFF2-40B4-BE49-F238E27FC236}">
                <a16:creationId xmlns:a16="http://schemas.microsoft.com/office/drawing/2014/main" id="{6EE66344-6856-4084-AA21-1213A2511D8C}"/>
              </a:ext>
            </a:extLst>
          </p:cNvPr>
          <p:cNvSpPr txBox="1"/>
          <p:nvPr/>
        </p:nvSpPr>
        <p:spPr>
          <a:xfrm>
            <a:off x="3603002" y="5869318"/>
            <a:ext cx="104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Expertise SCIC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58AC171-5589-C3A6-E708-55555E65E361}"/>
              </a:ext>
            </a:extLst>
          </p:cNvPr>
          <p:cNvGrpSpPr/>
          <p:nvPr/>
        </p:nvGrpSpPr>
        <p:grpSpPr>
          <a:xfrm>
            <a:off x="6876256" y="5786451"/>
            <a:ext cx="792000" cy="792000"/>
            <a:chOff x="6876256" y="5786451"/>
            <a:chExt cx="792000" cy="792000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DDF107B7-94DC-4D62-A5DF-62561F3B735F}"/>
                </a:ext>
              </a:extLst>
            </p:cNvPr>
            <p:cNvSpPr/>
            <p:nvPr/>
          </p:nvSpPr>
          <p:spPr>
            <a:xfrm>
              <a:off x="6876256" y="5786451"/>
              <a:ext cx="792000" cy="7920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 descr="Une image contenant Police, Graphique, cercle, logo&#10;&#10;Description générée automatiquement">
              <a:extLst>
                <a:ext uri="{FF2B5EF4-FFF2-40B4-BE49-F238E27FC236}">
                  <a16:creationId xmlns:a16="http://schemas.microsoft.com/office/drawing/2014/main" id="{AB5F1A11-C932-02B3-914A-15E01901F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584" y="5949841"/>
              <a:ext cx="627930" cy="445202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0F7DE07-E1EE-6ED7-CF0F-093ED799EB5D}"/>
              </a:ext>
            </a:extLst>
          </p:cNvPr>
          <p:cNvGrpSpPr/>
          <p:nvPr/>
        </p:nvGrpSpPr>
        <p:grpSpPr>
          <a:xfrm>
            <a:off x="4716016" y="5796485"/>
            <a:ext cx="792000" cy="792000"/>
            <a:chOff x="4716016" y="5796485"/>
            <a:chExt cx="792000" cy="792000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C6C64C4A-8E0B-4509-9D08-E2535259C0D4}"/>
                </a:ext>
              </a:extLst>
            </p:cNvPr>
            <p:cNvSpPr/>
            <p:nvPr/>
          </p:nvSpPr>
          <p:spPr>
            <a:xfrm>
              <a:off x="4716016" y="5796485"/>
              <a:ext cx="792000" cy="7920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 descr="Une image contenant Police, Graphique, logo, conception&#10;&#10;Description générée automatiquement">
              <a:extLst>
                <a:ext uri="{FF2B5EF4-FFF2-40B4-BE49-F238E27FC236}">
                  <a16:creationId xmlns:a16="http://schemas.microsoft.com/office/drawing/2014/main" id="{792AF6CE-BAF5-96A8-9C6F-9B69C7D5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846" y="6230950"/>
              <a:ext cx="546111" cy="151383"/>
            </a:xfrm>
            <a:prstGeom prst="rect">
              <a:avLst/>
            </a:prstGeom>
          </p:spPr>
        </p:pic>
        <p:pic>
          <p:nvPicPr>
            <p:cNvPr id="18" name="Image 17" descr="Une image contenant texte, Police, Graphique, graphisme&#10;&#10;Description générée automatiquement">
              <a:extLst>
                <a:ext uri="{FF2B5EF4-FFF2-40B4-BE49-F238E27FC236}">
                  <a16:creationId xmlns:a16="http://schemas.microsoft.com/office/drawing/2014/main" id="{A2068A33-F845-C4A0-93CF-AEC8560B7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1" t="12780" r="3731" b="-2876"/>
            <a:stretch/>
          </p:blipFill>
          <p:spPr>
            <a:xfrm>
              <a:off x="4799793" y="5968028"/>
              <a:ext cx="624445" cy="262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76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8CC9B69-BFBD-D18F-70C4-C6900E4B5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4000" dirty="0">
                <a:solidFill>
                  <a:srgbClr val="F7941E"/>
                </a:solidFill>
                <a:latin typeface="+mj-lt"/>
                <a:cs typeface="+mj-cs"/>
              </a:rPr>
              <a:t>Comment lancer une dynamique localement ? </a:t>
            </a: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EFC89C58-33AE-E8D2-C1FF-43FF39BFB5A2}"/>
              </a:ext>
            </a:extLst>
          </p:cNvPr>
          <p:cNvSpPr>
            <a:spLocks noChangeAspect="1"/>
          </p:cNvSpPr>
          <p:nvPr/>
        </p:nvSpPr>
        <p:spPr>
          <a:xfrm>
            <a:off x="1350704" y="1678558"/>
            <a:ext cx="432000" cy="432000"/>
          </a:xfrm>
          <a:prstGeom prst="flowChartConnector">
            <a:avLst/>
          </a:prstGeom>
          <a:solidFill>
            <a:srgbClr val="F7941E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1FE355-0A56-3D80-E6B2-CAE04C49B591}"/>
              </a:ext>
            </a:extLst>
          </p:cNvPr>
          <p:cNvSpPr txBox="1"/>
          <p:nvPr/>
        </p:nvSpPr>
        <p:spPr>
          <a:xfrm>
            <a:off x="504170" y="2181195"/>
            <a:ext cx="2125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</a:rPr>
              <a:t>Mobiliser les acteurs locaux</a:t>
            </a:r>
          </a:p>
          <a:p>
            <a:pPr algn="ctr"/>
            <a:endParaRPr lang="fr-FR" sz="2000" dirty="0">
              <a:solidFill>
                <a:schemeClr val="accent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FFF0CB4-F3ED-C6C4-D735-45CEF38DED56}"/>
              </a:ext>
            </a:extLst>
          </p:cNvPr>
          <p:cNvSpPr txBox="1"/>
          <p:nvPr/>
        </p:nvSpPr>
        <p:spPr>
          <a:xfrm>
            <a:off x="644810" y="3014669"/>
            <a:ext cx="216968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</a:rPr>
              <a:t>Organiser des réunions publiques</a:t>
            </a:r>
          </a:p>
          <a:p>
            <a:endParaRPr lang="fr-FR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</a:rPr>
              <a:t>Mobiliser les élus et les services des collectivités</a:t>
            </a:r>
          </a:p>
          <a:p>
            <a:endParaRPr lang="fr-FR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</a:rPr>
              <a:t>Mobiliser les associations locales pour faire relai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D2DBD3AC-9922-7C9D-0A65-06BA2B7DBEAE}"/>
              </a:ext>
            </a:extLst>
          </p:cNvPr>
          <p:cNvSpPr>
            <a:spLocks noChangeAspect="1"/>
          </p:cNvSpPr>
          <p:nvPr/>
        </p:nvSpPr>
        <p:spPr>
          <a:xfrm>
            <a:off x="4303371" y="1678558"/>
            <a:ext cx="432000" cy="432000"/>
          </a:xfrm>
          <a:prstGeom prst="flowChartConnector">
            <a:avLst/>
          </a:prstGeom>
          <a:solidFill>
            <a:srgbClr val="F7941E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62B9293-080B-A44A-BCC8-D380D1EF8EFB}"/>
              </a:ext>
            </a:extLst>
          </p:cNvPr>
          <p:cNvSpPr txBox="1"/>
          <p:nvPr/>
        </p:nvSpPr>
        <p:spPr>
          <a:xfrm>
            <a:off x="2948457" y="2139940"/>
            <a:ext cx="30618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</a:rPr>
              <a:t>S’appuyer sur les réseaux et les expériences abouties</a:t>
            </a:r>
          </a:p>
          <a:p>
            <a:pPr algn="ctr"/>
            <a:endParaRPr lang="fr-FR" sz="2000" b="1" dirty="0">
              <a:solidFill>
                <a:schemeClr val="accent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algn="ctr"/>
            <a:endParaRPr lang="fr-FR" sz="2000" dirty="0">
              <a:solidFill>
                <a:schemeClr val="accent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9C47F8B-BD79-02AF-802F-2F19D728C027}"/>
              </a:ext>
            </a:extLst>
          </p:cNvPr>
          <p:cNvSpPr txBox="1"/>
          <p:nvPr/>
        </p:nvSpPr>
        <p:spPr>
          <a:xfrm>
            <a:off x="3314179" y="3020008"/>
            <a:ext cx="24819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</a:rPr>
              <a:t>Se rapprocher du réseau des Centrales Villageoises et du réseau régional de l’énergie citoyenne</a:t>
            </a:r>
          </a:p>
          <a:p>
            <a:endParaRPr lang="fr-FR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</a:rPr>
              <a:t>Se mettre en lien avec des porteurs de projets voisins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</a:rPr>
              <a:t>Les faire témoigner en réunion publique et obtenir de précieux conseils</a:t>
            </a:r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id="{F3840727-9500-525A-297E-4975B1D0F253}"/>
              </a:ext>
            </a:extLst>
          </p:cNvPr>
          <p:cNvSpPr>
            <a:spLocks noChangeAspect="1"/>
          </p:cNvSpPr>
          <p:nvPr/>
        </p:nvSpPr>
        <p:spPr>
          <a:xfrm>
            <a:off x="7297549" y="1678558"/>
            <a:ext cx="432000" cy="432000"/>
          </a:xfrm>
          <a:prstGeom prst="flowChartConnector">
            <a:avLst/>
          </a:prstGeom>
          <a:solidFill>
            <a:srgbClr val="F7941E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A55929D-D954-1705-0D96-30AB02EA4E50}"/>
              </a:ext>
            </a:extLst>
          </p:cNvPr>
          <p:cNvSpPr txBox="1"/>
          <p:nvPr/>
        </p:nvSpPr>
        <p:spPr>
          <a:xfrm>
            <a:off x="6380801" y="2181195"/>
            <a:ext cx="22654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2">
                    <a:lumMod val="50000"/>
                  </a:schemeClr>
                </a:solidFill>
              </a:rPr>
              <a:t>Créer un collectif organisé</a:t>
            </a:r>
          </a:p>
          <a:p>
            <a:pPr algn="l"/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DA5975F-7E25-0155-B84E-6634355CC407}"/>
              </a:ext>
            </a:extLst>
          </p:cNvPr>
          <p:cNvSpPr txBox="1"/>
          <p:nvPr/>
        </p:nvSpPr>
        <p:spPr>
          <a:xfrm>
            <a:off x="6195544" y="3012192"/>
            <a:ext cx="29484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600" dirty="0"/>
              <a:t>Constituer une base de contacts de personnes intéressées</a:t>
            </a:r>
          </a:p>
          <a:p>
            <a:pPr algn="l"/>
            <a:endParaRPr lang="fr-FR" sz="1600" dirty="0"/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600" dirty="0"/>
              <a:t>Constituer des groupes de travail thématiques</a:t>
            </a:r>
          </a:p>
          <a:p>
            <a:pPr algn="l"/>
            <a:endParaRPr lang="fr-FR" sz="1600" dirty="0"/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600" dirty="0"/>
              <a:t>Identifier des premiers projets potentiels (toitures à solariser)</a:t>
            </a:r>
          </a:p>
          <a:p>
            <a:pPr algn="l"/>
            <a:endParaRPr lang="fr-FR" sz="1600" dirty="0"/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600" dirty="0"/>
              <a:t>Intégrer le réseau des Centrales Villageoises pour bénéficier des ressources et de l’appui du réseau</a:t>
            </a:r>
          </a:p>
        </p:txBody>
      </p:sp>
    </p:spTree>
    <p:extLst>
      <p:ext uri="{BB962C8B-B14F-4D97-AF65-F5344CB8AC3E}">
        <p14:creationId xmlns:p14="http://schemas.microsoft.com/office/powerpoint/2010/main" val="186512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1980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7941E"/>
                </a:solidFill>
              </a:rPr>
              <a:t>Mise en œuvre : méthode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757733"/>
              </p:ext>
            </p:extLst>
          </p:nvPr>
        </p:nvGraphicFramePr>
        <p:xfrm>
          <a:off x="179512" y="1052736"/>
          <a:ext cx="3138718" cy="561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624518" y="980728"/>
            <a:ext cx="5483986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fr-FR" sz="1600" dirty="0"/>
              <a:t>Réunions publiques, rencontre des élus, etc. : </a:t>
            </a:r>
          </a:p>
          <a:p>
            <a:pPr marL="450850" lvl="1" indent="-177800">
              <a:buFont typeface="Wingdings" panose="05000000000000000000" pitchFamily="2" charset="2"/>
              <a:buChar char="§"/>
            </a:pPr>
            <a:r>
              <a:rPr lang="fr-FR" sz="1600" dirty="0"/>
              <a:t>Présenter les différentes implications citoyennes possibles, voir si le modèle des CV répond à un intérêt local</a:t>
            </a:r>
          </a:p>
          <a:p>
            <a:pPr marL="450850" lvl="1" indent="-177800">
              <a:buFont typeface="Wingdings" panose="05000000000000000000" pitchFamily="2" charset="2"/>
              <a:buChar char="§"/>
            </a:pPr>
            <a:r>
              <a:rPr lang="fr-FR" sz="1600" dirty="0"/>
              <a:t>Faire émerger un collectif</a:t>
            </a:r>
          </a:p>
          <a:p>
            <a:pPr marL="450850" lvl="1" indent="-177800">
              <a:buFont typeface="Wingdings" panose="05000000000000000000" pitchFamily="2" charset="2"/>
              <a:buChar char="§"/>
            </a:pPr>
            <a:r>
              <a:rPr lang="fr-FR" sz="1600" dirty="0"/>
              <a:t>Valider l’adhésion à la Charte CV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24518" y="2387352"/>
            <a:ext cx="5483986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36000" rIns="36000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fr-FR" sz="1600" dirty="0"/>
              <a:t>Groupes de travail</a:t>
            </a:r>
          </a:p>
          <a:p>
            <a:pPr marL="450850" lvl="1" indent="-177800">
              <a:buFont typeface="Wingdings" panose="05000000000000000000" pitchFamily="2" charset="2"/>
              <a:buChar char="§"/>
            </a:pPr>
            <a:r>
              <a:rPr lang="fr-FR" sz="1600" dirty="0"/>
              <a:t>Technique : recherche de toitures pour un 1</a:t>
            </a:r>
            <a:r>
              <a:rPr lang="fr-FR" sz="1600" baseline="30000" dirty="0"/>
              <a:t>er</a:t>
            </a:r>
            <a:r>
              <a:rPr lang="fr-FR" sz="1600" dirty="0"/>
              <a:t> projet PV</a:t>
            </a:r>
          </a:p>
          <a:p>
            <a:pPr marL="450850" lvl="1" indent="-1778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Juridique : choix du modèle juridique et travail sur les statuts de la société, organisation de la gouvernance</a:t>
            </a:r>
          </a:p>
          <a:p>
            <a:pPr marL="450850" lvl="1" indent="-1778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Communication locale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24518" y="3793976"/>
            <a:ext cx="5483986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36000" rIns="36000" rtlCol="0">
            <a:spAutoFit/>
          </a:bodyPr>
          <a:lstStyle>
            <a:defPPr>
              <a:defRPr lang="fr-FR"/>
            </a:defPPr>
            <a:lvl1pPr marL="177800" indent="-177800">
              <a:buFont typeface="Wingdings" panose="05000000000000000000" pitchFamily="2" charset="2"/>
              <a:buChar char="§"/>
              <a:defRPr sz="1600"/>
            </a:lvl1pPr>
            <a:lvl2pPr marL="450850" lvl="1" indent="-177800">
              <a:buFont typeface="Wingdings" panose="05000000000000000000" pitchFamily="2" charset="2"/>
              <a:buChar char="§"/>
              <a:defRPr sz="1600"/>
            </a:lvl2pPr>
          </a:lstStyle>
          <a:p>
            <a:r>
              <a:rPr lang="fr-FR" dirty="0"/>
              <a:t>Volet technique</a:t>
            </a:r>
          </a:p>
          <a:p>
            <a:pPr lvl="1"/>
            <a:r>
              <a:rPr lang="fr-FR" dirty="0"/>
              <a:t>Etudes techniques  (structures, faisabilité PV, raccordement)</a:t>
            </a:r>
          </a:p>
          <a:p>
            <a:r>
              <a:rPr lang="fr-FR" dirty="0"/>
              <a:t>Volet juridique et financier</a:t>
            </a:r>
          </a:p>
          <a:p>
            <a:pPr lvl="1"/>
            <a:r>
              <a:rPr lang="fr-FR" dirty="0"/>
              <a:t>Capitalisation de la société, Montage bancaire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24518" y="4954379"/>
            <a:ext cx="5483986" cy="830997"/>
          </a:xfrm>
          <a:prstGeom prst="rect">
            <a:avLst/>
          </a:prstGeom>
          <a:solidFill>
            <a:srgbClr val="A6D36B"/>
          </a:solidFill>
        </p:spPr>
        <p:txBody>
          <a:bodyPr wrap="square" lIns="36000" rIns="36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Finalisation des contrats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Chantier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Mise en service</a:t>
            </a:r>
          </a:p>
        </p:txBody>
      </p:sp>
      <p:sp>
        <p:nvSpPr>
          <p:cNvPr id="12" name="Flèche courbée vers la gauche 11"/>
          <p:cNvSpPr/>
          <p:nvPr/>
        </p:nvSpPr>
        <p:spPr>
          <a:xfrm>
            <a:off x="2646112" y="4023648"/>
            <a:ext cx="288032" cy="432048"/>
          </a:xfrm>
          <a:prstGeom prst="curvedLeftArrow">
            <a:avLst>
              <a:gd name="adj1" fmla="val 16397"/>
              <a:gd name="adj2" fmla="val 50000"/>
              <a:gd name="adj3" fmla="val 25000"/>
            </a:avLst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87824" y="4070395"/>
            <a:ext cx="66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accent1">
                    <a:lumMod val="50000"/>
                  </a:schemeClr>
                </a:solidFill>
              </a:rPr>
              <a:t>AG</a:t>
            </a:r>
            <a:endParaRPr lang="fr-FR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0B9B22E0-79EC-40CA-868E-6D7322C4DE0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609048" y="5868561"/>
            <a:ext cx="5483986" cy="584775"/>
          </a:xfrm>
          <a:prstGeom prst="rect">
            <a:avLst/>
          </a:prstGeom>
          <a:solidFill>
            <a:srgbClr val="85BE38"/>
          </a:solidFill>
        </p:spPr>
        <p:txBody>
          <a:bodyPr wrap="square" lIns="36000" rIns="36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Facturation de l’électricité vendue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Gestion de la société </a:t>
            </a:r>
          </a:p>
        </p:txBody>
      </p:sp>
    </p:spTree>
    <p:extLst>
      <p:ext uri="{BB962C8B-B14F-4D97-AF65-F5344CB8AC3E}">
        <p14:creationId xmlns:p14="http://schemas.microsoft.com/office/powerpoint/2010/main" val="321334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DF81C-5463-40A9-8198-FBDEC15E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F7941E"/>
                </a:solidFill>
              </a:rPr>
              <a:t>Le fonctionnement interne des collectifs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30BEA6-E315-4758-97D7-360BA712A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B11A67A4-8A1D-4F92-A2C3-A5220C6F46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17" y="1585169"/>
            <a:ext cx="9113683" cy="46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7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1" y="1432198"/>
            <a:ext cx="4179889" cy="1606277"/>
          </a:xfrm>
          <a:prstGeom prst="rect">
            <a:avLst/>
          </a:prstGeom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56C60"/>
              </a:buClr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8B321"/>
              </a:buClr>
              <a:buFont typeface="Wingdings" pitchFamily="2" charset="2"/>
              <a:buChar char="§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DB133"/>
              </a:buClr>
              <a:buFont typeface="Wingdings" pitchFamily="2" charset="2"/>
              <a:buChar char="§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E05"/>
              </a:buClr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56C60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Tx/>
              <a:buNone/>
            </a:pPr>
            <a:r>
              <a:rPr lang="fr-FR" sz="1800" b="1" kern="0" dirty="0"/>
              <a:t>SAS </a:t>
            </a:r>
            <a:r>
              <a:rPr lang="fr-FR" sz="1800" kern="0" dirty="0"/>
              <a:t>Centrales Villageoises du Pays Mornantais (Rhône)</a:t>
            </a:r>
          </a:p>
          <a:p>
            <a:pPr marL="0" indent="0">
              <a:buNone/>
            </a:pPr>
            <a:r>
              <a:rPr lang="fr-FR" sz="1800" b="1" dirty="0"/>
              <a:t>283 </a:t>
            </a:r>
            <a:r>
              <a:rPr lang="fr-FR" sz="1800" dirty="0"/>
              <a:t>actionnaires</a:t>
            </a:r>
          </a:p>
          <a:p>
            <a:pPr marL="0" indent="0">
              <a:buNone/>
            </a:pPr>
            <a:r>
              <a:rPr lang="fr-FR" sz="1800" dirty="0"/>
              <a:t>Capital social de </a:t>
            </a:r>
            <a:r>
              <a:rPr lang="fr-FR" sz="1800" b="1" dirty="0"/>
              <a:t>156 750€ </a:t>
            </a:r>
            <a:r>
              <a:rPr lang="fr-FR" sz="1800" dirty="0"/>
              <a:t>dont 14 410€ par des collectivités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8311" y="3124200"/>
            <a:ext cx="4179889" cy="176663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indent="-180975" eaLnBrk="1" hangingPunct="1">
              <a:spcBef>
                <a:spcPct val="20000"/>
              </a:spcBef>
              <a:buClr>
                <a:srgbClr val="756C60"/>
              </a:buClr>
              <a:buFont typeface="Wingdings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  <a:latin typeface="Arial" charset="0"/>
              </a:rPr>
              <a:t>EN SERVICE DEPUIS 2018 (2 tranches réalisées)</a:t>
            </a:r>
          </a:p>
          <a:p>
            <a:pPr marL="180975" indent="-180975" eaLnBrk="1" hangingPunct="1">
              <a:spcBef>
                <a:spcPct val="20000"/>
              </a:spcBef>
              <a:buClr>
                <a:srgbClr val="756C60"/>
              </a:buClr>
              <a:buFont typeface="Wingdings" pitchFamily="2" charset="2"/>
              <a:buChar char="§"/>
            </a:pPr>
            <a:r>
              <a:rPr lang="fr-FR" sz="1600" dirty="0"/>
              <a:t>27 toitures sur 12 villages du territoire</a:t>
            </a:r>
          </a:p>
          <a:p>
            <a:pPr marL="180975" indent="-180975" eaLnBrk="1" hangingPunct="1">
              <a:spcBef>
                <a:spcPct val="20000"/>
              </a:spcBef>
              <a:buClr>
                <a:srgbClr val="756C60"/>
              </a:buClr>
              <a:buFont typeface="Wingdings" pitchFamily="2" charset="2"/>
              <a:buChar char="§"/>
            </a:pPr>
            <a:r>
              <a:rPr lang="fr-FR" sz="1600" dirty="0"/>
              <a:t>Puissance </a:t>
            </a:r>
            <a:r>
              <a:rPr lang="fr-FR" sz="1600" b="1" dirty="0"/>
              <a:t>: 491 kWc (env. 2500 m</a:t>
            </a:r>
            <a:r>
              <a:rPr lang="fr-FR" sz="1600" b="1" baseline="30000" dirty="0"/>
              <a:t>2</a:t>
            </a:r>
            <a:r>
              <a:rPr lang="fr-FR" sz="1600" b="1" dirty="0"/>
              <a:t>)</a:t>
            </a:r>
          </a:p>
          <a:p>
            <a:pPr marL="180975" indent="-180975" eaLnBrk="1" hangingPunct="1">
              <a:spcBef>
                <a:spcPct val="20000"/>
              </a:spcBef>
              <a:buClr>
                <a:srgbClr val="756C60"/>
              </a:buClr>
              <a:buFont typeface="Wingdings" pitchFamily="2" charset="2"/>
              <a:buChar char="§"/>
            </a:pPr>
            <a:r>
              <a:rPr lang="fr-FR" sz="1600" dirty="0"/>
              <a:t>Production : 500 MWh/an</a:t>
            </a:r>
          </a:p>
          <a:p>
            <a:pPr marL="180975" indent="-180975" eaLnBrk="1" hangingPunct="1">
              <a:spcBef>
                <a:spcPct val="20000"/>
              </a:spcBef>
              <a:buClr>
                <a:srgbClr val="756C60"/>
              </a:buClr>
              <a:buFont typeface="Wingdings" pitchFamily="2" charset="2"/>
              <a:buChar char="§"/>
            </a:pPr>
            <a:r>
              <a:rPr lang="fr-FR" sz="1600" dirty="0"/>
              <a:t>Coût total : 750 k€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54561" y="1432198"/>
            <a:ext cx="4179889" cy="1606277"/>
          </a:xfrm>
          <a:prstGeom prst="rect">
            <a:avLst/>
          </a:prstGeom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56C60"/>
              </a:buClr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8B321"/>
              </a:buClr>
              <a:buFont typeface="Wingdings" pitchFamily="2" charset="2"/>
              <a:buChar char="§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DB133"/>
              </a:buClr>
              <a:buFont typeface="Wingdings" pitchFamily="2" charset="2"/>
              <a:buChar char="§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DCE05"/>
              </a:buClr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56C60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Tx/>
              <a:buNone/>
            </a:pPr>
            <a:r>
              <a:rPr lang="fr-FR" sz="1800" b="1" kern="0" dirty="0"/>
              <a:t>SCIC SAS </a:t>
            </a:r>
            <a:r>
              <a:rPr lang="fr-FR" sz="1800" kern="0" dirty="0"/>
              <a:t>Centrales Villageoises </a:t>
            </a:r>
            <a:r>
              <a:rPr lang="fr-FR" sz="1800" kern="0" dirty="0" err="1"/>
              <a:t>Ener’Guil</a:t>
            </a:r>
            <a:r>
              <a:rPr lang="fr-FR" sz="1800" kern="0" dirty="0"/>
              <a:t> (Hautes-Alpes)</a:t>
            </a:r>
          </a:p>
          <a:p>
            <a:pPr marL="0" indent="0">
              <a:buNone/>
            </a:pPr>
            <a:r>
              <a:rPr lang="fr-FR" sz="1800" b="1" dirty="0"/>
              <a:t>302 </a:t>
            </a:r>
            <a:r>
              <a:rPr lang="fr-FR" sz="1800" dirty="0"/>
              <a:t>sociétaires</a:t>
            </a:r>
          </a:p>
          <a:p>
            <a:pPr marL="0" indent="0">
              <a:buNone/>
            </a:pPr>
            <a:r>
              <a:rPr lang="fr-FR" sz="1800" dirty="0"/>
              <a:t>Capital social de </a:t>
            </a:r>
            <a:r>
              <a:rPr lang="fr-FR" sz="1800" b="1" dirty="0"/>
              <a:t>156 850€ </a:t>
            </a:r>
            <a:r>
              <a:rPr lang="fr-FR" sz="1800" dirty="0"/>
              <a:t>dont </a:t>
            </a:r>
            <a:r>
              <a:rPr lang="fr-FR" sz="1800" b="1" dirty="0"/>
              <a:t>34 900€ </a:t>
            </a:r>
            <a:r>
              <a:rPr lang="fr-FR" sz="1800" dirty="0"/>
              <a:t>par des collectivités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54560" y="3133726"/>
            <a:ext cx="4179889" cy="176663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indent="-180975" eaLnBrk="1" hangingPunct="1">
              <a:spcBef>
                <a:spcPct val="20000"/>
              </a:spcBef>
              <a:buClr>
                <a:srgbClr val="756C60"/>
              </a:buClr>
              <a:buFont typeface="Wingdings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  <a:latin typeface="Arial" charset="0"/>
              </a:rPr>
              <a:t>EN SERVICE DEPUIS 2016 (3 tranches réalisées)</a:t>
            </a:r>
          </a:p>
          <a:p>
            <a:pPr marL="180975" indent="-180975" eaLnBrk="1" hangingPunct="1">
              <a:spcBef>
                <a:spcPct val="20000"/>
              </a:spcBef>
              <a:buClr>
                <a:srgbClr val="756C60"/>
              </a:buClr>
              <a:buFont typeface="Wingdings" pitchFamily="2" charset="2"/>
              <a:buChar char="§"/>
            </a:pPr>
            <a:r>
              <a:rPr lang="fr-FR" sz="1600" dirty="0"/>
              <a:t>21 toitures sur 9 villages du territoire</a:t>
            </a:r>
          </a:p>
          <a:p>
            <a:pPr marL="180975" indent="-180975" eaLnBrk="1" hangingPunct="1">
              <a:spcBef>
                <a:spcPct val="20000"/>
              </a:spcBef>
              <a:buClr>
                <a:srgbClr val="756C60"/>
              </a:buClr>
              <a:buFont typeface="Wingdings" pitchFamily="2" charset="2"/>
              <a:buChar char="§"/>
            </a:pPr>
            <a:r>
              <a:rPr lang="fr-FR" sz="1600" dirty="0"/>
              <a:t>Puissance </a:t>
            </a:r>
            <a:r>
              <a:rPr lang="fr-FR" sz="1600" b="1" dirty="0"/>
              <a:t>: 261 kWc (env. 1500 m</a:t>
            </a:r>
            <a:r>
              <a:rPr lang="fr-FR" sz="1600" b="1" baseline="30000" dirty="0"/>
              <a:t>2</a:t>
            </a:r>
            <a:r>
              <a:rPr lang="fr-FR" sz="1600" b="1" dirty="0"/>
              <a:t>)</a:t>
            </a:r>
          </a:p>
          <a:p>
            <a:pPr marL="180975" indent="-180975" eaLnBrk="1" hangingPunct="1">
              <a:spcBef>
                <a:spcPct val="20000"/>
              </a:spcBef>
              <a:buClr>
                <a:srgbClr val="756C60"/>
              </a:buClr>
              <a:buFont typeface="Wingdings" pitchFamily="2" charset="2"/>
              <a:buChar char="§"/>
            </a:pPr>
            <a:r>
              <a:rPr lang="fr-FR" sz="1600" dirty="0"/>
              <a:t>Production : 310 MWh/an</a:t>
            </a:r>
          </a:p>
          <a:p>
            <a:pPr marL="180975" indent="-180975" eaLnBrk="1" hangingPunct="1">
              <a:spcBef>
                <a:spcPct val="20000"/>
              </a:spcBef>
              <a:buClr>
                <a:srgbClr val="756C60"/>
              </a:buClr>
              <a:buFont typeface="Wingdings" pitchFamily="2" charset="2"/>
              <a:buChar char="§"/>
            </a:pPr>
            <a:r>
              <a:rPr lang="fr-FR" sz="1600" dirty="0"/>
              <a:t>Coût total : 528 k€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2" y="5085184"/>
            <a:ext cx="1733494" cy="102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 descr="Une image contenant plein air, bâtiment, énergie solaire, panneau solaire&#10;&#10;Description générée automatiquement">
            <a:extLst>
              <a:ext uri="{FF2B5EF4-FFF2-40B4-BE49-F238E27FC236}">
                <a16:creationId xmlns:a16="http://schemas.microsoft.com/office/drawing/2014/main" id="{4FA30351-13E5-EA72-9F4B-7B45825DB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54" y="5085184"/>
            <a:ext cx="1815209" cy="1020551"/>
          </a:xfrm>
          <a:prstGeom prst="rect">
            <a:avLst/>
          </a:prstGeom>
        </p:spPr>
      </p:pic>
      <p:pic>
        <p:nvPicPr>
          <p:cNvPr id="15" name="Image 14" descr="Une image contenant plein air, habits, ciel, personne&#10;&#10;Description générée automatiquement">
            <a:extLst>
              <a:ext uri="{FF2B5EF4-FFF2-40B4-BE49-F238E27FC236}">
                <a16:creationId xmlns:a16="http://schemas.microsoft.com/office/drawing/2014/main" id="{1744886E-4B50-57CE-CF4A-06F5DAEEF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0"/>
          <a:stretch/>
        </p:blipFill>
        <p:spPr>
          <a:xfrm>
            <a:off x="4888968" y="5085184"/>
            <a:ext cx="1938301" cy="1020551"/>
          </a:xfrm>
          <a:prstGeom prst="rect">
            <a:avLst/>
          </a:prstGeom>
        </p:spPr>
      </p:pic>
      <p:pic>
        <p:nvPicPr>
          <p:cNvPr id="17" name="Image 16" descr="Une image contenant bâtiment, plein air, maison, toit&#10;&#10;Description générée automatiquement">
            <a:extLst>
              <a:ext uri="{FF2B5EF4-FFF2-40B4-BE49-F238E27FC236}">
                <a16:creationId xmlns:a16="http://schemas.microsoft.com/office/drawing/2014/main" id="{26EABA7A-B3F6-F60C-4810-400A51AE7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7"/>
          <a:stretch/>
        </p:blipFill>
        <p:spPr>
          <a:xfrm>
            <a:off x="7020272" y="5085184"/>
            <a:ext cx="1764365" cy="10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54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F3101-7E0B-9707-DB20-D9091CCF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savoir plus en vidéos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084C44-3E3F-696C-C7F6-342595D72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2430"/>
            <a:ext cx="2895600" cy="4550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chemeClr val="accent5"/>
                </a:solidFill>
              </a:rPr>
              <a:t>Comprendre le modèle des Centrales Villageoises en 2 minutes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>
                <a:hlinkClick r:id="rId2"/>
              </a:rPr>
              <a:t>Lien</a:t>
            </a: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14E112-6005-8D92-E2B7-E54D0B68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5B165D-779A-B82E-0934-F31831C8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11CDF34-7DC3-AF10-674A-316276035E6C}"/>
              </a:ext>
            </a:extLst>
          </p:cNvPr>
          <p:cNvSpPr txBox="1">
            <a:spLocks/>
          </p:cNvSpPr>
          <p:nvPr/>
        </p:nvSpPr>
        <p:spPr>
          <a:xfrm>
            <a:off x="3305855" y="1601331"/>
            <a:ext cx="289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accent1"/>
                </a:solidFill>
              </a:rPr>
              <a:t>Une démarche globale pour une application locale : illustration en 4 min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>
                <a:hlinkClick r:id="rId3"/>
              </a:rPr>
              <a:t>Lien</a:t>
            </a: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34A42AB-6265-80DA-6470-354BE815D9CF}"/>
              </a:ext>
            </a:extLst>
          </p:cNvPr>
          <p:cNvSpPr txBox="1">
            <a:spLocks/>
          </p:cNvSpPr>
          <p:nvPr/>
        </p:nvSpPr>
        <p:spPr>
          <a:xfrm>
            <a:off x="6323428" y="1575936"/>
            <a:ext cx="266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/>
                </a:solidFill>
              </a:rPr>
              <a:t>Un webinaire pour prendre le temps de comprendre le modèle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>
                <a:hlinkClick r:id="rId4"/>
              </a:rPr>
              <a:t>Lien</a:t>
            </a: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9" name="Image 8">
            <a:hlinkClick r:id="rId2"/>
            <a:extLst>
              <a:ext uri="{FF2B5EF4-FFF2-40B4-BE49-F238E27FC236}">
                <a16:creationId xmlns:a16="http://schemas.microsoft.com/office/drawing/2014/main" id="{914E0493-E501-A84F-05AD-3B90D9F56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87" y="3429000"/>
            <a:ext cx="2667000" cy="1518479"/>
          </a:xfrm>
          <a:prstGeom prst="rect">
            <a:avLst/>
          </a:prstGeom>
        </p:spPr>
      </p:pic>
      <p:pic>
        <p:nvPicPr>
          <p:cNvPr id="11" name="Image 10">
            <a:hlinkClick r:id="rId3"/>
            <a:extLst>
              <a:ext uri="{FF2B5EF4-FFF2-40B4-BE49-F238E27FC236}">
                <a16:creationId xmlns:a16="http://schemas.microsoft.com/office/drawing/2014/main" id="{D69701F4-C531-9CBF-2D95-86687F422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1631" y="3455160"/>
            <a:ext cx="2644048" cy="1520397"/>
          </a:xfrm>
          <a:prstGeom prst="rect">
            <a:avLst/>
          </a:prstGeom>
        </p:spPr>
      </p:pic>
      <p:pic>
        <p:nvPicPr>
          <p:cNvPr id="13" name="Image 12">
            <a:hlinkClick r:id="rId4"/>
            <a:extLst>
              <a:ext uri="{FF2B5EF4-FFF2-40B4-BE49-F238E27FC236}">
                <a16:creationId xmlns:a16="http://schemas.microsoft.com/office/drawing/2014/main" id="{3A97D2EE-E523-F06F-6B79-DE1205431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428" y="3469640"/>
            <a:ext cx="2642981" cy="15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6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E803E-0F55-3D88-B04B-1F576F5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Lancer une démarche de Centrales Villageoises : les premières étapes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29D35-C0DB-EDBC-D9B9-5AAF9C5A4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98316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/>
              <a:t>Comprendre le modèle des Centrales Villageoises et le rôle des autres acteurs de l’énergie citoyenne</a:t>
            </a:r>
          </a:p>
          <a:p>
            <a:pPr lvl="1"/>
            <a:r>
              <a:rPr lang="fr-FR" sz="2000" dirty="0"/>
              <a:t>Ressources en ligne</a:t>
            </a:r>
          </a:p>
          <a:p>
            <a:pPr lvl="1"/>
            <a:r>
              <a:rPr lang="fr-FR" sz="2000" dirty="0"/>
              <a:t>Echange avec des collectifs qui ont déjà mis en œuvre la démarche</a:t>
            </a:r>
          </a:p>
          <a:p>
            <a:pPr lvl="1"/>
            <a:r>
              <a:rPr lang="fr-FR" sz="2000" dirty="0"/>
              <a:t>Echanges avec l’association</a:t>
            </a:r>
          </a:p>
          <a:p>
            <a:pPr lvl="1"/>
            <a:r>
              <a:rPr lang="fr-FR" sz="2000" dirty="0"/>
              <a:t>Visites de sites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Présentation du projet aux collectivités locales / lien au projet de territoire </a:t>
            </a:r>
          </a:p>
          <a:p>
            <a:pPr lvl="1"/>
            <a:r>
              <a:rPr lang="fr-FR" sz="2000" dirty="0"/>
              <a:t>Rencontre des techniciens et élus</a:t>
            </a:r>
          </a:p>
          <a:p>
            <a:pPr lvl="1"/>
            <a:r>
              <a:rPr lang="fr-FR" sz="2000" dirty="0"/>
              <a:t>Prise de connaissance du Plan Climat, charte paysagère, actions publiques locales..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Réalisation de réunions publiques</a:t>
            </a:r>
          </a:p>
          <a:p>
            <a:pPr lvl="1"/>
            <a:r>
              <a:rPr lang="fr-FR" sz="2000" dirty="0"/>
              <a:t>Présentation du modèle Centrales Villageoises et adhésion à ce modèle</a:t>
            </a:r>
          </a:p>
          <a:p>
            <a:pPr lvl="1"/>
            <a:r>
              <a:rPr lang="fr-FR" sz="2000" dirty="0"/>
              <a:t>Constitution d’un groupe de bénévoles motivés et de groupes de travail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Définition d’un territoire d’action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Identification de premières toitures à équiper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Sollicitation du comité d’engagement pour entrer dans le réseau des Centrales Villageoises et bénéficier des ressources</a:t>
            </a:r>
          </a:p>
          <a:p>
            <a:pPr lvl="1"/>
            <a:r>
              <a:rPr lang="fr-FR" sz="2000" dirty="0"/>
              <a:t>Questionnaire à remplir</a:t>
            </a:r>
          </a:p>
          <a:p>
            <a:pPr lvl="1"/>
            <a:r>
              <a:rPr lang="fr-FR" sz="2000" dirty="0"/>
              <a:t>Viso de 2h environ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B5A4C9-96C7-1251-5162-3C1C5C18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6CA93E-6A84-971B-5F22-D0558E38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C158773F-DFEF-29B5-6932-C13972870658}"/>
              </a:ext>
            </a:extLst>
          </p:cNvPr>
          <p:cNvSpPr/>
          <p:nvPr/>
        </p:nvSpPr>
        <p:spPr>
          <a:xfrm>
            <a:off x="318356" y="1600200"/>
            <a:ext cx="277688" cy="489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4ADEEC-BCF3-DA78-C544-49D9D55390A4}"/>
              </a:ext>
            </a:extLst>
          </p:cNvPr>
          <p:cNvSpPr txBox="1"/>
          <p:nvPr/>
        </p:nvSpPr>
        <p:spPr>
          <a:xfrm>
            <a:off x="29928" y="1600200"/>
            <a:ext cx="86966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Mois 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1CCCAF-CB78-22AB-2324-15EC063819C0}"/>
              </a:ext>
            </a:extLst>
          </p:cNvPr>
          <p:cNvSpPr txBox="1"/>
          <p:nvPr/>
        </p:nvSpPr>
        <p:spPr>
          <a:xfrm>
            <a:off x="27049" y="3188703"/>
            <a:ext cx="87542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Mois  2- 3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F3C82E-9727-3B1C-CBE5-56E5C1AF2157}"/>
              </a:ext>
            </a:extLst>
          </p:cNvPr>
          <p:cNvSpPr txBox="1"/>
          <p:nvPr/>
        </p:nvSpPr>
        <p:spPr>
          <a:xfrm>
            <a:off x="24170" y="4105672"/>
            <a:ext cx="87542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Mois 3 - 4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332915-2CCE-1469-D088-2AE155183A6A}"/>
              </a:ext>
            </a:extLst>
          </p:cNvPr>
          <p:cNvSpPr txBox="1"/>
          <p:nvPr/>
        </p:nvSpPr>
        <p:spPr>
          <a:xfrm>
            <a:off x="27049" y="5142384"/>
            <a:ext cx="87542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Mois 4 - 5</a:t>
            </a:r>
          </a:p>
        </p:txBody>
      </p:sp>
    </p:spTree>
    <p:extLst>
      <p:ext uri="{BB962C8B-B14F-4D97-AF65-F5344CB8AC3E}">
        <p14:creationId xmlns:p14="http://schemas.microsoft.com/office/powerpoint/2010/main" val="1453386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B5D65-B857-7D09-2458-B7A16973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Lancer une démarche de Centrales Villageoises : ressources utiles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6C387E-2AC2-4DA3-2687-9BFF4442E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>
                <a:hlinkClick r:id="rId2"/>
              </a:rPr>
              <a:t>Charte</a:t>
            </a:r>
            <a:endParaRPr lang="fr-FR" dirty="0">
              <a:hlinkClick r:id="" action="ppaction://noaction"/>
            </a:endParaRPr>
          </a:p>
          <a:p>
            <a:r>
              <a:rPr lang="fr-FR" dirty="0">
                <a:hlinkClick r:id="" action="ppaction://noaction"/>
              </a:rPr>
              <a:t>Brochure</a:t>
            </a:r>
            <a:r>
              <a:rPr lang="fr-FR" dirty="0"/>
              <a:t> </a:t>
            </a:r>
          </a:p>
          <a:p>
            <a:r>
              <a:rPr lang="fr-FR" dirty="0">
                <a:hlinkClick r:id="rId3"/>
              </a:rPr>
              <a:t>Vidéos de présentation et témoignages</a:t>
            </a:r>
            <a:endParaRPr lang="fr-FR" dirty="0"/>
          </a:p>
          <a:p>
            <a:r>
              <a:rPr lang="fr-FR" dirty="0">
                <a:hlinkClick r:id="rId4"/>
              </a:rPr>
              <a:t>Diaporama type</a:t>
            </a:r>
            <a:endParaRPr lang="fr-FR" dirty="0"/>
          </a:p>
          <a:p>
            <a:r>
              <a:rPr lang="fr-FR" dirty="0">
                <a:hlinkClick r:id="rId5"/>
              </a:rPr>
              <a:t>Site internet </a:t>
            </a:r>
            <a:r>
              <a:rPr lang="fr-FR" dirty="0"/>
              <a:t>: page sur les premières étapes de la démarche</a:t>
            </a:r>
          </a:p>
          <a:p>
            <a:pPr lvl="1"/>
            <a:r>
              <a:rPr lang="fr-FR" dirty="0">
                <a:hlinkClick r:id="rId6"/>
              </a:rPr>
              <a:t>Emergence</a:t>
            </a:r>
            <a:endParaRPr lang="fr-FR" dirty="0"/>
          </a:p>
          <a:p>
            <a:pPr lvl="1"/>
            <a:r>
              <a:rPr lang="fr-FR" dirty="0">
                <a:hlinkClick r:id="rId7"/>
              </a:rPr>
              <a:t>Animation</a:t>
            </a:r>
            <a:endParaRPr lang="fr-FR" dirty="0"/>
          </a:p>
          <a:p>
            <a:r>
              <a:rPr lang="fr-FR" dirty="0">
                <a:hlinkClick r:id="rId8"/>
              </a:rPr>
              <a:t>Annuaire des Centrales Villageoises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092BCA-5287-7449-7654-C60B4369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2BDD5D-1A66-154F-911D-C6743C25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70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L’investissement citoyen dans les énergies renouvelables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Une pratique existant depuis longtemps dans les pays d’Europe du Nord voisins (Danemark, Allemagne, Belgique..)</a:t>
            </a:r>
          </a:p>
          <a:p>
            <a:r>
              <a:rPr lang="fr-FR" dirty="0"/>
              <a:t>Un cadre réglementaire qui a récemment évolué en France</a:t>
            </a:r>
          </a:p>
          <a:p>
            <a:pPr lvl="1"/>
            <a:r>
              <a:rPr lang="fr-FR" dirty="0"/>
              <a:t>Ordonnance sur le crowdfunding (2014)</a:t>
            </a:r>
          </a:p>
          <a:p>
            <a:pPr lvl="1"/>
            <a:r>
              <a:rPr lang="fr-FR" dirty="0"/>
              <a:t>Loi sur l’économie sociale et solidaire (2014)</a:t>
            </a:r>
          </a:p>
          <a:p>
            <a:pPr lvl="1"/>
            <a:r>
              <a:rPr lang="fr-FR" dirty="0"/>
              <a:t>Loi sur la Transition énergétique (2015)</a:t>
            </a:r>
          </a:p>
          <a:p>
            <a:r>
              <a:rPr lang="fr-FR" dirty="0"/>
              <a:t>Des enjeux forts </a:t>
            </a:r>
          </a:p>
          <a:p>
            <a:pPr lvl="1"/>
            <a:r>
              <a:rPr lang="fr-FR" dirty="0"/>
              <a:t>Appropriation des enjeux climatiques par les citoyens </a:t>
            </a:r>
          </a:p>
          <a:p>
            <a:pPr lvl="1"/>
            <a:r>
              <a:rPr lang="fr-FR" dirty="0"/>
              <a:t>Ancrage local, cohérence des projets avec le territoire </a:t>
            </a:r>
          </a:p>
          <a:p>
            <a:pPr lvl="1"/>
            <a:r>
              <a:rPr lang="fr-FR" dirty="0"/>
              <a:t>Développement local, retombées économiques </a:t>
            </a:r>
          </a:p>
          <a:p>
            <a:pPr lvl="1"/>
            <a:r>
              <a:rPr lang="fr-FR" dirty="0"/>
              <a:t>Levier de financement pour démultiplier les projets </a:t>
            </a:r>
          </a:p>
          <a:p>
            <a:pPr lvl="1"/>
            <a:r>
              <a:rPr lang="fr-FR" dirty="0"/>
              <a:t>Acceptabilité locale des projets </a:t>
            </a: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35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F12142-B374-63F1-F57B-B4F368E8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Liens avec l’écosystème de l’énergie citoyenne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83B297-5F11-E542-2CF5-08F9706D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99B32D-DB5E-AAFB-B48C-878EA7F9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5E5E86-4D79-A395-8087-478168B5A7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066" y="2175396"/>
            <a:ext cx="3291902" cy="20465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B3E6B9C-6D9D-391A-11AD-9D7260867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4" y="2094001"/>
            <a:ext cx="1079517" cy="102914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0332FEE-2C93-AD98-5ACF-45FF6920CC9D}"/>
              </a:ext>
            </a:extLst>
          </p:cNvPr>
          <p:cNvSpPr txBox="1"/>
          <p:nvPr/>
        </p:nvSpPr>
        <p:spPr>
          <a:xfrm>
            <a:off x="5173216" y="1556792"/>
            <a:ext cx="397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Les réseaux régionaux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FAEDCB8-449E-D9FA-745E-711C35DAB22F}"/>
              </a:ext>
            </a:extLst>
          </p:cNvPr>
          <p:cNvSpPr txBox="1"/>
          <p:nvPr/>
        </p:nvSpPr>
        <p:spPr>
          <a:xfrm>
            <a:off x="596929" y="1556792"/>
            <a:ext cx="397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Energie Partagée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B27A45-0B67-A7CF-54AB-4E602EE7391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018457"/>
            <a:ext cx="2332262" cy="2283162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1BBD47A-F326-8C4C-C8A5-267473494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69585"/>
            <a:ext cx="8229600" cy="1651785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Les Centrales Villageoises font partie de l’écosystème de l’énergie citoyenne</a:t>
            </a:r>
          </a:p>
          <a:p>
            <a:r>
              <a:rPr lang="fr-FR" dirty="0"/>
              <a:t>Elles </a:t>
            </a:r>
            <a:r>
              <a:rPr lang="fr-FR" b="1" dirty="0"/>
              <a:t>respectent la charte </a:t>
            </a:r>
            <a:r>
              <a:rPr lang="fr-FR" dirty="0"/>
              <a:t>d’Energie Partagée et </a:t>
            </a:r>
            <a:r>
              <a:rPr lang="fr-FR" b="1" dirty="0"/>
              <a:t>vont plus loin </a:t>
            </a:r>
            <a:r>
              <a:rPr lang="fr-FR" dirty="0"/>
              <a:t>sur certains critères (ancrage local, territorialité, gouvernance citoyenne et coopérative)</a:t>
            </a:r>
          </a:p>
          <a:p>
            <a:r>
              <a:rPr lang="fr-FR" b="1" dirty="0"/>
              <a:t>Partenariat</a:t>
            </a:r>
            <a:r>
              <a:rPr lang="fr-FR" dirty="0"/>
              <a:t> à l’échelle nationale pour mener des travaux communs</a:t>
            </a:r>
          </a:p>
          <a:p>
            <a:r>
              <a:rPr lang="fr-FR" b="1" dirty="0"/>
              <a:t>Adhésion simplifiée </a:t>
            </a:r>
            <a:r>
              <a:rPr lang="fr-FR" dirty="0"/>
              <a:t>pour permettre aux collectifs qui le souhaitent d’adhérer à l’association Centrales Villageoise, à Energie Partagée et à leur réseau régional</a:t>
            </a:r>
          </a:p>
        </p:txBody>
      </p:sp>
    </p:spTree>
    <p:extLst>
      <p:ext uri="{BB962C8B-B14F-4D97-AF65-F5344CB8AC3E}">
        <p14:creationId xmlns:p14="http://schemas.microsoft.com/office/powerpoint/2010/main" val="3055882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fr-FR" dirty="0"/>
              <a:t>Questions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435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5976" y="690458"/>
            <a:ext cx="2723838" cy="978304"/>
          </a:xfrm>
        </p:spPr>
        <p:txBody>
          <a:bodyPr/>
          <a:lstStyle/>
          <a:p>
            <a:r>
              <a:rPr lang="fr-FR" dirty="0"/>
              <a:t>Merci</a:t>
            </a:r>
            <a:endParaRPr lang="fr-FR" b="0" dirty="0"/>
          </a:p>
        </p:txBody>
      </p:sp>
      <p:pic>
        <p:nvPicPr>
          <p:cNvPr id="4098" name="Picture 2" descr="K:\Centrales villageoises\Outils-CVP\1_Animation\Phototheque\MaisonBellier@CentralesVillageoisesVercorSoleilredi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281869"/>
            <a:ext cx="3028205" cy="17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Centrales villageoises\Outils-CVP\1_Animation\Phototheque\CVVE_College@CentralesVillageoisesduValdEyrieu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880320" cy="21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:\Centrales villageoises\Outils-CVP\1_Animation\Phototheque\CVR_LotissementRosans@PNRBaronniesProvenca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07" y="4077072"/>
            <a:ext cx="2723838" cy="18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3E7F11-4802-4867-ADBA-3AE4CD532F46}"/>
              </a:ext>
            </a:extLst>
          </p:cNvPr>
          <p:cNvSpPr txBox="1"/>
          <p:nvPr/>
        </p:nvSpPr>
        <p:spPr>
          <a:xfrm>
            <a:off x="259123" y="4076483"/>
            <a:ext cx="23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Avec le soutien de :</a:t>
            </a:r>
          </a:p>
        </p:txBody>
      </p:sp>
      <p:pic>
        <p:nvPicPr>
          <p:cNvPr id="7" name="Image 6" descr="Une image contenant texte, capture d’écran, Police, Marque&#10;&#10;Description générée automatiquement">
            <a:extLst>
              <a:ext uri="{FF2B5EF4-FFF2-40B4-BE49-F238E27FC236}">
                <a16:creationId xmlns:a16="http://schemas.microsoft.com/office/drawing/2014/main" id="{05294562-7737-0A0C-4ECE-EE12BBAAA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5" y="4456073"/>
            <a:ext cx="4519191" cy="22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6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/>
              <a:t>Les formes de participation citoyenne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556823" cy="53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42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title"/>
          </p:nvPr>
        </p:nvSpPr>
        <p:spPr>
          <a:xfrm>
            <a:off x="456433" y="188640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/>
              <a:t>Le modèle des Centrales Villageoises:</a:t>
            </a:r>
            <a:br>
              <a:rPr lang="fr-FR" sz="3600" dirty="0"/>
            </a:br>
            <a:r>
              <a:rPr lang="fr-FR" sz="3600" dirty="0"/>
              <a:t>	un pionnier historique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4788024" y="1700906"/>
            <a:ext cx="4211255" cy="1511300"/>
          </a:xfr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just">
              <a:buNone/>
            </a:pPr>
            <a:r>
              <a:rPr lang="fr-FR" sz="1600" b="1" kern="1200" dirty="0">
                <a:solidFill>
                  <a:schemeClr val="lt1"/>
                </a:solidFill>
              </a:rPr>
              <a:t>Concept</a:t>
            </a:r>
          </a:p>
          <a:p>
            <a:pPr marL="0" indent="0" algn="just">
              <a:buNone/>
            </a:pPr>
            <a:r>
              <a:rPr lang="fr-FR" sz="1600" b="1" kern="1200" dirty="0">
                <a:solidFill>
                  <a:schemeClr val="lt1"/>
                </a:solidFill>
              </a:rPr>
              <a:t>Sociétés locales associant citoyens, collectivités et entreprises </a:t>
            </a:r>
            <a:r>
              <a:rPr lang="fr-FR" sz="1600" b="1" dirty="0"/>
              <a:t>locales pour </a:t>
            </a:r>
            <a:r>
              <a:rPr lang="fr-FR" sz="1600" b="1" kern="1200" dirty="0">
                <a:solidFill>
                  <a:schemeClr val="lt1"/>
                </a:solidFill>
              </a:rPr>
              <a:t>porter ensemble des projets de transition énergétique, à travers une approche de territoire</a:t>
            </a:r>
          </a:p>
        </p:txBody>
      </p:sp>
      <p:cxnSp>
        <p:nvCxnSpPr>
          <p:cNvPr id="4" name="Connecteur droit avec flèche 3"/>
          <p:cNvCxnSpPr>
            <a:cxnSpLocks/>
          </p:cNvCxnSpPr>
          <p:nvPr/>
        </p:nvCxnSpPr>
        <p:spPr>
          <a:xfrm>
            <a:off x="108494" y="4604118"/>
            <a:ext cx="9035506" cy="205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97" y="4442542"/>
            <a:ext cx="1132878" cy="815137"/>
          </a:xfrm>
          <a:prstGeom prst="rect">
            <a:avLst/>
          </a:prstGeom>
        </p:spPr>
      </p:pic>
      <p:pic>
        <p:nvPicPr>
          <p:cNvPr id="5" name="Image 4" descr="AG_Validation_statuts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5" y="3950549"/>
            <a:ext cx="1081446" cy="80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DSCN7730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97" y="3932228"/>
            <a:ext cx="1112104" cy="8317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72999" y="4856240"/>
            <a:ext cx="15254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2011 : Animations locales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16784" y="5226521"/>
            <a:ext cx="1320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2012 : Etudes techniques et paysagères</a:t>
            </a:r>
          </a:p>
        </p:txBody>
      </p:sp>
      <p:sp>
        <p:nvSpPr>
          <p:cNvPr id="9" name="Ellipse 8"/>
          <p:cNvSpPr/>
          <p:nvPr/>
        </p:nvSpPr>
        <p:spPr>
          <a:xfrm>
            <a:off x="72999" y="4423004"/>
            <a:ext cx="299077" cy="32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164694" y="4423004"/>
            <a:ext cx="299077" cy="32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336895" y="4913341"/>
            <a:ext cx="124828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2013 : création de sociétés, montage des projets PV</a:t>
            </a:r>
          </a:p>
        </p:txBody>
      </p:sp>
      <p:pic>
        <p:nvPicPr>
          <p:cNvPr id="12" name="Image 11" descr="photo2.JP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59" y="4349058"/>
            <a:ext cx="1226836" cy="8080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llipse 12"/>
          <p:cNvSpPr/>
          <p:nvPr/>
        </p:nvSpPr>
        <p:spPr>
          <a:xfrm>
            <a:off x="4761420" y="4440665"/>
            <a:ext cx="299077" cy="32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917516" y="5194219"/>
            <a:ext cx="12627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2014: Mise en service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573" y="4308943"/>
            <a:ext cx="1061275" cy="8089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Ellipse 15"/>
          <p:cNvSpPr/>
          <p:nvPr/>
        </p:nvSpPr>
        <p:spPr>
          <a:xfrm>
            <a:off x="1599186" y="4404893"/>
            <a:ext cx="299077" cy="32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contenu 1"/>
          <p:cNvSpPr txBox="1">
            <a:spLocks/>
          </p:cNvSpPr>
          <p:nvPr/>
        </p:nvSpPr>
        <p:spPr bwMode="auto">
          <a:xfrm>
            <a:off x="107504" y="1700809"/>
            <a:ext cx="4319008" cy="151216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b="0" dirty="0"/>
              <a:t>Expérimentation lancée en 2010 par AURA-EE et 5 Parcs Naturels Régionaux sur 8 territoires pilotes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b="0" dirty="0"/>
              <a:t>Fonds européens et régionaux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b="0" dirty="0"/>
              <a:t>Modèle consolidé puis essaimé depuis 2014</a:t>
            </a:r>
          </a:p>
        </p:txBody>
      </p:sp>
      <p:sp>
        <p:nvSpPr>
          <p:cNvPr id="18" name="Ellipse 17"/>
          <p:cNvSpPr/>
          <p:nvPr/>
        </p:nvSpPr>
        <p:spPr>
          <a:xfrm>
            <a:off x="7282197" y="4405685"/>
            <a:ext cx="299077" cy="32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415135" y="5447788"/>
            <a:ext cx="126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Depuis 2014 : Essaimage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22" name="Image 21" descr="Une image contenant arbre&#10;&#10;Description générée automatiquement">
            <a:extLst>
              <a:ext uri="{FF2B5EF4-FFF2-40B4-BE49-F238E27FC236}">
                <a16:creationId xmlns:a16="http://schemas.microsoft.com/office/drawing/2014/main" id="{B4EA76F6-97BA-4C29-8CCE-C82FE72546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69" y="4107671"/>
            <a:ext cx="803728" cy="805670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647F0437-49F8-45ED-A553-79FB351B1BFD}"/>
              </a:ext>
            </a:extLst>
          </p:cNvPr>
          <p:cNvSpPr/>
          <p:nvPr/>
        </p:nvSpPr>
        <p:spPr>
          <a:xfrm>
            <a:off x="6307310" y="4404893"/>
            <a:ext cx="299077" cy="32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F1325E-3853-4319-B2FE-1D440D085201}"/>
              </a:ext>
            </a:extLst>
          </p:cNvPr>
          <p:cNvSpPr txBox="1"/>
          <p:nvPr/>
        </p:nvSpPr>
        <p:spPr>
          <a:xfrm>
            <a:off x="6255703" y="5031451"/>
            <a:ext cx="1150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2018: Création de l’association</a:t>
            </a:r>
          </a:p>
        </p:txBody>
      </p:sp>
    </p:spTree>
    <p:extLst>
      <p:ext uri="{BB962C8B-B14F-4D97-AF65-F5344CB8AC3E}">
        <p14:creationId xmlns:p14="http://schemas.microsoft.com/office/powerpoint/2010/main" val="114553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97768"/>
            <a:ext cx="8229600" cy="1143000"/>
          </a:xfrm>
        </p:spPr>
        <p:txBody>
          <a:bodyPr/>
          <a:lstStyle/>
          <a:p>
            <a:r>
              <a:rPr lang="fr-FR" dirty="0"/>
              <a:t>Valeurs et spécificités (Charte)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340768"/>
            <a:ext cx="5122911" cy="5040560"/>
          </a:xfrm>
        </p:spPr>
        <p:txBody>
          <a:bodyPr>
            <a:normAutofit fontScale="92500" lnSpcReduction="20000"/>
          </a:bodyPr>
          <a:lstStyle/>
          <a:p>
            <a:pPr marL="314325" lvl="1" indent="-177800">
              <a:spcAft>
                <a:spcPts val="300"/>
              </a:spcAft>
            </a:pPr>
            <a:r>
              <a:rPr lang="fr-FR" sz="1900" b="1" dirty="0"/>
              <a:t>Démarche territoriale </a:t>
            </a:r>
          </a:p>
          <a:p>
            <a:pPr marL="714375" lvl="2" indent="-177800"/>
            <a:r>
              <a:rPr lang="fr-FR" sz="1700" dirty="0"/>
              <a:t>Gouvernance citoyenne</a:t>
            </a:r>
          </a:p>
          <a:p>
            <a:pPr marL="714375" lvl="2" indent="-177800"/>
            <a:r>
              <a:rPr lang="fr-FR" sz="1700" dirty="0"/>
              <a:t>Lien au projet de territoire</a:t>
            </a:r>
          </a:p>
          <a:p>
            <a:pPr marL="714375" lvl="2" indent="-177800"/>
            <a:r>
              <a:rPr lang="fr-FR" sz="1700" dirty="0"/>
              <a:t>Lien aux collectivités locales </a:t>
            </a:r>
          </a:p>
          <a:p>
            <a:pPr marL="714375" lvl="2" indent="-177800"/>
            <a:r>
              <a:rPr lang="fr-FR" sz="1700" dirty="0"/>
              <a:t>Prise en compte des enjeux transverses (paysage, développement économique local, lien social, etc.)</a:t>
            </a:r>
          </a:p>
          <a:p>
            <a:pPr marL="714375" lvl="2" indent="-177800"/>
            <a:r>
              <a:rPr lang="fr-FR" sz="1700" dirty="0"/>
              <a:t>Partage des retombées économiques</a:t>
            </a:r>
          </a:p>
          <a:p>
            <a:pPr marL="314325" lvl="1" indent="-177800">
              <a:spcAft>
                <a:spcPts val="300"/>
              </a:spcAft>
            </a:pPr>
            <a:r>
              <a:rPr lang="fr-FR" sz="1900" b="1" dirty="0"/>
              <a:t>Mutualisation</a:t>
            </a:r>
          </a:p>
          <a:p>
            <a:pPr marL="714375" lvl="2" indent="-177800"/>
            <a:r>
              <a:rPr lang="fr-FR" sz="1700" dirty="0"/>
              <a:t>Partage d’outils et de services , support technique « pas à pas »</a:t>
            </a:r>
          </a:p>
          <a:p>
            <a:pPr marL="714375" lvl="2" indent="-177800"/>
            <a:r>
              <a:rPr lang="fr-FR" sz="1700" dirty="0"/>
              <a:t>Partenariats</a:t>
            </a:r>
          </a:p>
          <a:p>
            <a:pPr marL="314325" lvl="1" indent="-177800">
              <a:spcAft>
                <a:spcPts val="300"/>
              </a:spcAft>
            </a:pPr>
            <a:r>
              <a:rPr lang="fr-FR" sz="1900" b="1" dirty="0"/>
              <a:t>Démarche de qualité</a:t>
            </a:r>
          </a:p>
          <a:p>
            <a:pPr marL="714375" lvl="2" indent="-177800"/>
            <a:r>
              <a:rPr lang="fr-FR" sz="1700" dirty="0"/>
              <a:t>Capitalisation continue</a:t>
            </a:r>
          </a:p>
          <a:p>
            <a:pPr marL="714375" lvl="2" indent="-177800"/>
            <a:r>
              <a:rPr lang="fr-FR" sz="1700" dirty="0"/>
              <a:t>Professionnalisation </a:t>
            </a:r>
          </a:p>
          <a:p>
            <a:pPr marL="714375" lvl="2" indent="-177800"/>
            <a:r>
              <a:rPr lang="fr-FR" sz="1700" dirty="0"/>
              <a:t>Innovation</a:t>
            </a:r>
          </a:p>
          <a:p>
            <a:pPr marL="314325" lvl="1" indent="-177800">
              <a:spcAft>
                <a:spcPts val="300"/>
              </a:spcAft>
            </a:pPr>
            <a:r>
              <a:rPr lang="fr-FR" sz="1900" b="1" dirty="0"/>
              <a:t>Solidarité</a:t>
            </a:r>
          </a:p>
          <a:p>
            <a:pPr marL="714375" lvl="2" indent="-177800"/>
            <a:r>
              <a:rPr lang="fr-FR" sz="1700" dirty="0"/>
              <a:t>Entraide entre projets, parrainages</a:t>
            </a:r>
          </a:p>
          <a:p>
            <a:pPr marL="714375" lvl="2" indent="-177800"/>
            <a:r>
              <a:rPr lang="fr-FR" sz="1700" dirty="0"/>
              <a:t>Fonctionnement de réseau décentralisé et ascendant</a:t>
            </a:r>
          </a:p>
          <a:p>
            <a:endParaRPr lang="fr-FR" dirty="0"/>
          </a:p>
        </p:txBody>
      </p:sp>
      <p:sp>
        <p:nvSpPr>
          <p:cNvPr id="13" name="Hexagone 12"/>
          <p:cNvSpPr/>
          <p:nvPr/>
        </p:nvSpPr>
        <p:spPr>
          <a:xfrm>
            <a:off x="7099786" y="2312553"/>
            <a:ext cx="1861130" cy="1584175"/>
          </a:xfrm>
          <a:prstGeom prst="hexagon">
            <a:avLst>
              <a:gd name="adj" fmla="val 22002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dirty="0"/>
              <a:t>Modèle clé-en-mains,</a:t>
            </a:r>
          </a:p>
          <a:p>
            <a:pPr algn="ctr"/>
            <a:r>
              <a:rPr lang="fr-FR" dirty="0"/>
              <a:t>Mutualisation</a:t>
            </a:r>
          </a:p>
        </p:txBody>
      </p:sp>
      <p:sp>
        <p:nvSpPr>
          <p:cNvPr id="15" name="Hexagone 14"/>
          <p:cNvSpPr/>
          <p:nvPr/>
        </p:nvSpPr>
        <p:spPr>
          <a:xfrm>
            <a:off x="5478818" y="1484785"/>
            <a:ext cx="1861130" cy="1584175"/>
          </a:xfrm>
          <a:prstGeom prst="hexagon">
            <a:avLst>
              <a:gd name="adj" fmla="val 22002"/>
              <a:gd name="vf" fmla="val 11547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/>
              <a:t>Approche territoriale</a:t>
            </a:r>
          </a:p>
        </p:txBody>
      </p:sp>
      <p:sp>
        <p:nvSpPr>
          <p:cNvPr id="16" name="Hexagone 15"/>
          <p:cNvSpPr/>
          <p:nvPr/>
        </p:nvSpPr>
        <p:spPr>
          <a:xfrm>
            <a:off x="5478818" y="3178988"/>
            <a:ext cx="1861130" cy="1584175"/>
          </a:xfrm>
          <a:prstGeom prst="hexagon">
            <a:avLst>
              <a:gd name="adj" fmla="val 22002"/>
              <a:gd name="vf" fmla="val 1154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/>
              <a:t>Démarche de qualité, Innovation</a:t>
            </a:r>
          </a:p>
        </p:txBody>
      </p:sp>
      <p:sp>
        <p:nvSpPr>
          <p:cNvPr id="8" name="Hexagone 7"/>
          <p:cNvSpPr/>
          <p:nvPr/>
        </p:nvSpPr>
        <p:spPr>
          <a:xfrm>
            <a:off x="7103358" y="4005066"/>
            <a:ext cx="1861130" cy="1584175"/>
          </a:xfrm>
          <a:prstGeom prst="hexagon">
            <a:avLst>
              <a:gd name="adj" fmla="val 22002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/>
              <a:t>Entraide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52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4217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Mise en œuvre de la Charte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278053"/>
            <a:ext cx="9003347" cy="409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9282" y="908720"/>
            <a:ext cx="352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Premier projet photovoltaïque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5051" y="5236045"/>
            <a:ext cx="877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Maîtrise de l’énergie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Défi Familles A Energie Positive / DECLICS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Conférences, ateliers (ex : Fresque du Climat, 2 tonnes, réunions </a:t>
            </a:r>
            <a:r>
              <a:rPr lang="fr-FR" dirty="0" err="1"/>
              <a:t>Tupperwatt</a:t>
            </a:r>
            <a:r>
              <a:rPr lang="fr-FR" dirty="0"/>
              <a:t>…)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923172" y="3105065"/>
            <a:ext cx="1512000" cy="25667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59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19807"/>
          </a:xfrm>
        </p:spPr>
        <p:txBody>
          <a:bodyPr>
            <a:normAutofit fontScale="90000"/>
          </a:bodyPr>
          <a:lstStyle/>
          <a:p>
            <a:r>
              <a:rPr lang="fr-FR" dirty="0"/>
              <a:t>Le modèle des Centrales villageoises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EDAC63-501D-44AC-9291-ECACDB8D3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33825"/>
            <a:ext cx="7077691" cy="52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plein air, énergie solaire, ciel, panneau solaire&#10;&#10;Description générée automatiquement">
            <a:extLst>
              <a:ext uri="{FF2B5EF4-FFF2-40B4-BE49-F238E27FC236}">
                <a16:creationId xmlns:a16="http://schemas.microsoft.com/office/drawing/2014/main" id="{B8185D08-0B2A-8150-9EF1-6716D48FBA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51" y="1268760"/>
            <a:ext cx="2187401" cy="1458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 28" descr="Une image contenant habits, personne, Visage humain, homme&#10;&#10;Description générée automatiquement">
            <a:extLst>
              <a:ext uri="{FF2B5EF4-FFF2-40B4-BE49-F238E27FC236}">
                <a16:creationId xmlns:a16="http://schemas.microsoft.com/office/drawing/2014/main" id="{06B07473-1973-9231-F100-8D5DA2ABD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94" y="5121274"/>
            <a:ext cx="2193131" cy="146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22" descr="Une image contenant plein air, herbe, bâtiment, montagne&#10;&#10;Description générée automatiquement">
            <a:extLst>
              <a:ext uri="{FF2B5EF4-FFF2-40B4-BE49-F238E27FC236}">
                <a16:creationId xmlns:a16="http://schemas.microsoft.com/office/drawing/2014/main" id="{DAC63888-ED81-B29A-7A86-21E3585D2D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13140"/>
          <a:stretch/>
        </p:blipFill>
        <p:spPr>
          <a:xfrm>
            <a:off x="590197" y="1586637"/>
            <a:ext cx="2173532" cy="1487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A9583A79-175E-43C6-2149-6F60AC87CB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3200" dirty="0">
                <a:solidFill>
                  <a:srgbClr val="F08A42"/>
                </a:solidFill>
                <a:latin typeface="+mj-lt"/>
                <a:ea typeface="Verdana" panose="020B0604030504040204" pitchFamily="34" charset="0"/>
              </a:rPr>
              <a:t>L’impact des Centrales Villageoises sur les territoires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20EC58E-B620-9625-E9A0-2A0899B31C71}"/>
              </a:ext>
            </a:extLst>
          </p:cNvPr>
          <p:cNvSpPr/>
          <p:nvPr/>
        </p:nvSpPr>
        <p:spPr>
          <a:xfrm>
            <a:off x="1383342" y="2764441"/>
            <a:ext cx="1583486" cy="46722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Environnemental</a:t>
            </a:r>
            <a:endParaRPr lang="fr-FR" sz="1200" b="1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FC2B1AA-D830-996B-74FE-DE89087E9DDD}"/>
              </a:ext>
            </a:extLst>
          </p:cNvPr>
          <p:cNvSpPr/>
          <p:nvPr/>
        </p:nvSpPr>
        <p:spPr>
          <a:xfrm>
            <a:off x="3950909" y="1971689"/>
            <a:ext cx="1451963" cy="46722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Social</a:t>
            </a:r>
            <a:r>
              <a:rPr lang="fr-FR" sz="1500" dirty="0"/>
              <a:t>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BD08930-CBED-0F30-3377-9EB39C426F92}"/>
              </a:ext>
            </a:extLst>
          </p:cNvPr>
          <p:cNvSpPr/>
          <p:nvPr/>
        </p:nvSpPr>
        <p:spPr>
          <a:xfrm>
            <a:off x="6590052" y="2490344"/>
            <a:ext cx="1359421" cy="47336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Economique</a:t>
            </a:r>
            <a:r>
              <a:rPr lang="fr-FR" sz="1200" dirty="0"/>
              <a:t>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DD2E2ED-4AF8-EC16-1E8B-6C076B1912AF}"/>
              </a:ext>
            </a:extLst>
          </p:cNvPr>
          <p:cNvSpPr txBox="1"/>
          <p:nvPr/>
        </p:nvSpPr>
        <p:spPr>
          <a:xfrm>
            <a:off x="1097935" y="3396351"/>
            <a:ext cx="220700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</a:rPr>
              <a:t>Réponse aux objectifs énergétiques du territoire</a:t>
            </a:r>
          </a:p>
          <a:p>
            <a:pPr algn="just"/>
            <a:endParaRPr lang="fr-FR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fr-FR" sz="1600" dirty="0">
                <a:ea typeface="Source Sans Pro" panose="020B0503030403020204" pitchFamily="34" charset="0"/>
              </a:rPr>
              <a:t>Solarisation du foncier sans investissement nécessaire des propriétaires</a:t>
            </a:r>
          </a:p>
          <a:p>
            <a:pPr algn="just"/>
            <a:endParaRPr lang="fr-FR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45CF526-FC2A-BFAE-14A1-C73234644574}"/>
              </a:ext>
            </a:extLst>
          </p:cNvPr>
          <p:cNvSpPr txBox="1"/>
          <p:nvPr/>
        </p:nvSpPr>
        <p:spPr>
          <a:xfrm>
            <a:off x="3508041" y="2601702"/>
            <a:ext cx="233101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</a:rPr>
              <a:t>Mise en mouvement collective </a:t>
            </a:r>
          </a:p>
          <a:p>
            <a:pPr algn="just"/>
            <a:endParaRPr lang="fr-FR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</a:rPr>
              <a:t>Création de lien social entre habitants et animation territoriale</a:t>
            </a:r>
          </a:p>
          <a:p>
            <a:pPr algn="just"/>
            <a:endParaRPr lang="fr-FR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</a:rPr>
              <a:t>Renforcement des liens entre citoyens et collectivités locales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071D0D-CA52-DF29-6A6D-2C2BF33531C0}"/>
              </a:ext>
            </a:extLst>
          </p:cNvPr>
          <p:cNvSpPr txBox="1"/>
          <p:nvPr/>
        </p:nvSpPr>
        <p:spPr>
          <a:xfrm>
            <a:off x="6242525" y="3177219"/>
            <a:ext cx="21931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0000"/>
                </a:solidFill>
              </a:rPr>
              <a:t>Retombées économiques locales (recours aux professionnels locaux, location de toitures etc.)</a:t>
            </a:r>
          </a:p>
          <a:p>
            <a:pPr algn="just"/>
            <a:endParaRPr lang="fr-FR" sz="1600" dirty="0">
              <a:solidFill>
                <a:srgbClr val="000000"/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0000"/>
                </a:solidFill>
              </a:rPr>
              <a:t>Création d’emploi</a:t>
            </a:r>
          </a:p>
          <a:p>
            <a:pPr algn="just"/>
            <a:endParaRPr lang="fr-FR" sz="1600" dirty="0">
              <a:solidFill>
                <a:srgbClr val="000000"/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5289A0C-6433-B3E8-AEE0-D484D1795DE0}"/>
              </a:ext>
            </a:extLst>
          </p:cNvPr>
          <p:cNvSpPr txBox="1"/>
          <p:nvPr/>
        </p:nvSpPr>
        <p:spPr>
          <a:xfrm>
            <a:off x="458214" y="5888331"/>
            <a:ext cx="403648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50" dirty="0"/>
              <a:t>+ De nouveaux services en lien avec les enjeux des territoires peuvent émerger de ces initiatives !</a:t>
            </a:r>
          </a:p>
        </p:txBody>
      </p:sp>
    </p:spTree>
    <p:extLst>
      <p:ext uri="{BB962C8B-B14F-4D97-AF65-F5344CB8AC3E}">
        <p14:creationId xmlns:p14="http://schemas.microsoft.com/office/powerpoint/2010/main" val="167673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97FCD2-A3B9-41A3-B56C-49D5C116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réseau organisé autour d’une association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ABD137-FB24-4EE7-BDC9-4C3824EFC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147248" cy="4983163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Association nationale créée en mars 2018 pour promouvoir le modèle des CV, lui donner de la visibilité et lui permettre d’évoluer</a:t>
            </a:r>
          </a:p>
          <a:p>
            <a:r>
              <a:rPr lang="fr-FR" sz="2400" dirty="0"/>
              <a:t>Porteurs de projets (Centrales Villageoises) très majoritaires au sein de l’association et de son CA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/>
              <a:t>					Barème de cotisation : </a:t>
            </a:r>
            <a:r>
              <a:rPr lang="fr-FR" sz="2400" dirty="0">
                <a:hlinkClick r:id="rId2"/>
              </a:rPr>
              <a:t>lien</a:t>
            </a:r>
            <a:endParaRPr lang="fr-FR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45B5BA-D359-433E-AFFC-32A492F6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7C311-E634-4F31-B0B7-52864B9D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22E0-79EC-40CA-868E-6D7322C4DE04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8FB065-29B8-45A7-B1E9-9A58FEECC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587" y="3282028"/>
            <a:ext cx="6798826" cy="34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19978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CV_AURAEE_outils">
  <a:themeElements>
    <a:clrScheme name="Personnalisé 1">
      <a:dk1>
        <a:sysClr val="windowText" lastClr="000000"/>
      </a:dk1>
      <a:lt1>
        <a:sysClr val="window" lastClr="FFFFFF"/>
      </a:lt1>
      <a:dk2>
        <a:srgbClr val="005684"/>
      </a:dk2>
      <a:lt2>
        <a:srgbClr val="EEECE1"/>
      </a:lt2>
      <a:accent1>
        <a:srgbClr val="007EA9"/>
      </a:accent1>
      <a:accent2>
        <a:srgbClr val="67C9D5"/>
      </a:accent2>
      <a:accent3>
        <a:srgbClr val="8DC63F"/>
      </a:accent3>
      <a:accent4>
        <a:srgbClr val="009444"/>
      </a:accent4>
      <a:accent5>
        <a:srgbClr val="4BACC6"/>
      </a:accent5>
      <a:accent6>
        <a:srgbClr val="F7941E"/>
      </a:accent6>
      <a:hlink>
        <a:srgbClr val="006838"/>
      </a:hlink>
      <a:folHlink>
        <a:srgbClr val="4D4D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Modele_Intervention_RAEE_2014</Template>
  <TotalTime>2013</TotalTime>
  <Words>1301</Words>
  <Application>Microsoft Office PowerPoint</Application>
  <PresentationFormat>Affichage à l'écran (4:3)</PresentationFormat>
  <Paragraphs>277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Source Sans Pro</vt:lpstr>
      <vt:lpstr>Wingdings</vt:lpstr>
      <vt:lpstr>Masque CV_AURAEE_outils</vt:lpstr>
      <vt:lpstr>LA DEMARCHE DES CENTRALES VILLAGEOISES (maj. Janvier 2025)</vt:lpstr>
      <vt:lpstr>L’investissement citoyen dans les énergies renouvelables</vt:lpstr>
      <vt:lpstr>Les formes de participation citoyenne</vt:lpstr>
      <vt:lpstr>Le modèle des Centrales Villageoises:  un pionnier historique</vt:lpstr>
      <vt:lpstr>Valeurs et spécificités (Charte)</vt:lpstr>
      <vt:lpstr>Mise en œuvre de la Charte </vt:lpstr>
      <vt:lpstr>Le modèle des Centrales villageoises</vt:lpstr>
      <vt:lpstr>L’impact des Centrales Villageoises sur les territoires</vt:lpstr>
      <vt:lpstr>Un réseau organisé autour d’une association</vt:lpstr>
      <vt:lpstr>En chiffres (janvier 2025)</vt:lpstr>
      <vt:lpstr>En images</vt:lpstr>
      <vt:lpstr>Mutualisation au sein d’un réseau</vt:lpstr>
      <vt:lpstr>Comment lancer une dynamique localement ? </vt:lpstr>
      <vt:lpstr>Mise en œuvre : méthode</vt:lpstr>
      <vt:lpstr>Le fonctionnement interne des collectifs</vt:lpstr>
      <vt:lpstr>Exemples</vt:lpstr>
      <vt:lpstr>En savoir plus en vidéos</vt:lpstr>
      <vt:lpstr>Lancer une démarche de Centrales Villageoises : les premières étapes</vt:lpstr>
      <vt:lpstr>Lancer une démarche de Centrales Villageoises : ressources utiles</vt:lpstr>
      <vt:lpstr>Liens avec l’écosystème de l’énergie citoyenne</vt:lpstr>
      <vt:lpstr>Questions ?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Quels montages juridiques pour les projets citoyens d’énergies renouvelables ?</dc:title>
  <dc:creator>npoize</dc:creator>
  <cp:lastModifiedBy>Etienne Jouin</cp:lastModifiedBy>
  <cp:revision>205</cp:revision>
  <dcterms:created xsi:type="dcterms:W3CDTF">2015-03-17T15:15:32Z</dcterms:created>
  <dcterms:modified xsi:type="dcterms:W3CDTF">2025-01-15T09:46:58Z</dcterms:modified>
</cp:coreProperties>
</file>