
<file path=[Content_Types].xml><?xml version="1.0" encoding="utf-8"?>
<Types xmlns="http://schemas.openxmlformats.org/package/2006/content-types">
  <Default Extension="jpg" ContentType="image/jp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8"/>
  </p:notesMasterIdLst>
  <p:sldIdLst>
    <p:sldId id="279" r:id="rId2"/>
    <p:sldId id="269" r:id="rId3"/>
    <p:sldId id="273" r:id="rId4"/>
    <p:sldId id="274" r:id="rId5"/>
    <p:sldId id="275" r:id="rId6"/>
    <p:sldId id="276" r:id="rId7"/>
  </p:sldIdLst>
  <p:sldSz cx="30275213" cy="21383625"/>
  <p:notesSz cx="15125700" cy="10693400"/>
  <p:defaultTextStyle>
    <a:defPPr>
      <a:defRPr lang="fr-FR"/>
    </a:defPPr>
    <a:lvl1pPr marL="0" algn="l" defTabSz="1829342" rtl="0" eaLnBrk="1" latinLnBrk="0" hangingPunct="1">
      <a:defRPr sz="3602" kern="1200">
        <a:solidFill>
          <a:schemeClr val="tx1"/>
        </a:solidFill>
        <a:latin typeface="+mn-lt"/>
        <a:ea typeface="+mn-ea"/>
        <a:cs typeface="+mn-cs"/>
      </a:defRPr>
    </a:lvl1pPr>
    <a:lvl2pPr marL="914672" algn="l" defTabSz="1829342" rtl="0" eaLnBrk="1" latinLnBrk="0" hangingPunct="1">
      <a:defRPr sz="3602" kern="1200">
        <a:solidFill>
          <a:schemeClr val="tx1"/>
        </a:solidFill>
        <a:latin typeface="+mn-lt"/>
        <a:ea typeface="+mn-ea"/>
        <a:cs typeface="+mn-cs"/>
      </a:defRPr>
    </a:lvl2pPr>
    <a:lvl3pPr marL="1829342" algn="l" defTabSz="1829342" rtl="0" eaLnBrk="1" latinLnBrk="0" hangingPunct="1">
      <a:defRPr sz="3602" kern="1200">
        <a:solidFill>
          <a:schemeClr val="tx1"/>
        </a:solidFill>
        <a:latin typeface="+mn-lt"/>
        <a:ea typeface="+mn-ea"/>
        <a:cs typeface="+mn-cs"/>
      </a:defRPr>
    </a:lvl3pPr>
    <a:lvl4pPr marL="2744014" algn="l" defTabSz="1829342" rtl="0" eaLnBrk="1" latinLnBrk="0" hangingPunct="1">
      <a:defRPr sz="3602" kern="1200">
        <a:solidFill>
          <a:schemeClr val="tx1"/>
        </a:solidFill>
        <a:latin typeface="+mn-lt"/>
        <a:ea typeface="+mn-ea"/>
        <a:cs typeface="+mn-cs"/>
      </a:defRPr>
    </a:lvl4pPr>
    <a:lvl5pPr marL="3658687" algn="l" defTabSz="1829342" rtl="0" eaLnBrk="1" latinLnBrk="0" hangingPunct="1">
      <a:defRPr sz="3602" kern="1200">
        <a:solidFill>
          <a:schemeClr val="tx1"/>
        </a:solidFill>
        <a:latin typeface="+mn-lt"/>
        <a:ea typeface="+mn-ea"/>
        <a:cs typeface="+mn-cs"/>
      </a:defRPr>
    </a:lvl5pPr>
    <a:lvl6pPr marL="4573356" algn="l" defTabSz="1829342" rtl="0" eaLnBrk="1" latinLnBrk="0" hangingPunct="1">
      <a:defRPr sz="3602" kern="1200">
        <a:solidFill>
          <a:schemeClr val="tx1"/>
        </a:solidFill>
        <a:latin typeface="+mn-lt"/>
        <a:ea typeface="+mn-ea"/>
        <a:cs typeface="+mn-cs"/>
      </a:defRPr>
    </a:lvl6pPr>
    <a:lvl7pPr marL="5488028" algn="l" defTabSz="1829342" rtl="0" eaLnBrk="1" latinLnBrk="0" hangingPunct="1">
      <a:defRPr sz="3602" kern="1200">
        <a:solidFill>
          <a:schemeClr val="tx1"/>
        </a:solidFill>
        <a:latin typeface="+mn-lt"/>
        <a:ea typeface="+mn-ea"/>
        <a:cs typeface="+mn-cs"/>
      </a:defRPr>
    </a:lvl7pPr>
    <a:lvl8pPr marL="6402698" algn="l" defTabSz="1829342" rtl="0" eaLnBrk="1" latinLnBrk="0" hangingPunct="1">
      <a:defRPr sz="3602" kern="1200">
        <a:solidFill>
          <a:schemeClr val="tx1"/>
        </a:solidFill>
        <a:latin typeface="+mn-lt"/>
        <a:ea typeface="+mn-ea"/>
        <a:cs typeface="+mn-cs"/>
      </a:defRPr>
    </a:lvl8pPr>
    <a:lvl9pPr marL="7317370" algn="l" defTabSz="1829342" rtl="0" eaLnBrk="1" latinLnBrk="0" hangingPunct="1">
      <a:defRPr sz="3602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5759" userDrawn="1">
          <p15:clr>
            <a:srgbClr val="A4A3A4"/>
          </p15:clr>
        </p15:guide>
        <p15:guide id="2" pos="4322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EF0E3"/>
    <a:srgbClr val="E0EBD6"/>
    <a:srgbClr val="EED9E7"/>
    <a:srgbClr val="D9E4F4"/>
    <a:srgbClr val="E2EEC7"/>
    <a:srgbClr val="ECC6E7"/>
    <a:srgbClr val="DE9AD6"/>
    <a:srgbClr val="99338E"/>
    <a:srgbClr val="AAC4E0"/>
    <a:srgbClr val="5487C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Aucun style, grille du tableau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7367" autoAdjust="0"/>
    <p:restoredTop sz="83431" autoAdjust="0"/>
  </p:normalViewPr>
  <p:slideViewPr>
    <p:cSldViewPr>
      <p:cViewPr varScale="1">
        <p:scale>
          <a:sx n="22" d="100"/>
          <a:sy n="22" d="100"/>
        </p:scale>
        <p:origin x="2064" y="62"/>
      </p:cViewPr>
      <p:guideLst>
        <p:guide orient="horz" pos="5759"/>
        <p:guide pos="4322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6554788" cy="5365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8567738" y="0"/>
            <a:ext cx="6554787" cy="5365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83E49F4-8483-48A6-BD2C-A3A6884BB0D3}" type="datetimeFigureOut">
              <a:rPr lang="en-US" smtClean="0"/>
              <a:t>3/8/2023</a:t>
            </a:fld>
            <a:endParaRPr lang="en-US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5008563" y="1336675"/>
            <a:ext cx="5108575" cy="36083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1512888" y="5146675"/>
            <a:ext cx="12099925" cy="42100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10156825"/>
            <a:ext cx="6554788" cy="5365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8567738" y="10156825"/>
            <a:ext cx="6554787" cy="5365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C49C35B-ED47-4072-A992-CD13BE0A5F64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3508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829342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1pPr>
    <a:lvl2pPr marL="914672" algn="l" defTabSz="1829342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2pPr>
    <a:lvl3pPr marL="1829342" algn="l" defTabSz="1829342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3pPr>
    <a:lvl4pPr marL="2744014" algn="l" defTabSz="1829342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4pPr>
    <a:lvl5pPr marL="3658687" algn="l" defTabSz="1829342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5pPr>
    <a:lvl6pPr marL="4573356" algn="l" defTabSz="1829342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5488028" algn="l" defTabSz="1829342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6402698" algn="l" defTabSz="1829342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7317370" algn="l" defTabSz="1829342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18293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/>
              <a:t>Planche</a:t>
            </a:r>
            <a:r>
              <a:rPr lang="en-US" dirty="0"/>
              <a:t> </a:t>
            </a:r>
            <a:r>
              <a:rPr lang="en-US" dirty="0" err="1"/>
              <a:t>résultats</a:t>
            </a:r>
            <a:r>
              <a:rPr lang="en-US" dirty="0"/>
              <a:t> Puzzle à </a:t>
            </a:r>
            <a:r>
              <a:rPr lang="en-US" dirty="0" err="1"/>
              <a:t>imprimer</a:t>
            </a:r>
            <a:r>
              <a:rPr lang="en-US" dirty="0"/>
              <a:t> (A4/A3) et </a:t>
            </a:r>
            <a:r>
              <a:rPr lang="en-US" dirty="0" err="1"/>
              <a:t>distribuer</a:t>
            </a:r>
            <a:r>
              <a:rPr lang="en-US" dirty="0"/>
              <a:t> pour correction</a:t>
            </a:r>
          </a:p>
          <a:p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182944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C49C35B-ED47-4072-A992-CD13BE0A5F6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18294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9197225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5008563" y="1336675"/>
            <a:ext cx="5108575" cy="3608388"/>
          </a:xfrm>
        </p:spPr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noProof="0" dirty="0"/>
              <a:t>Plateau vierge, à exporter en </a:t>
            </a:r>
            <a:r>
              <a:rPr lang="fr-FR" noProof="0" dirty="0" err="1"/>
              <a:t>pdf</a:t>
            </a:r>
            <a:r>
              <a:rPr lang="fr-FR" noProof="0" dirty="0"/>
              <a:t> puis imprimer en mode "Affiche". La taille de la diapo est un format A1 (soit une impression de 4 A3). </a:t>
            </a:r>
            <a:br>
              <a:rPr lang="fr-FR" noProof="0" dirty="0"/>
            </a:br>
            <a:r>
              <a:rPr lang="fr-FR" noProof="0" dirty="0"/>
              <a:t>Les cartes à imprimer sur des feuilles A4 sont normalement dimensionnées pour correspondre à ce format. Mais il peut être préférable de tester la correspondance de taille entre un morceau du plateau et une carte avant d'imprimer l'ensemble. </a:t>
            </a:r>
            <a:br>
              <a:rPr lang="fr-FR" noProof="0" dirty="0"/>
            </a:br>
            <a:br>
              <a:rPr lang="fr-FR" noProof="0" dirty="0"/>
            </a:br>
            <a:br>
              <a:rPr lang="fr-FR" noProof="0" dirty="0"/>
            </a:br>
            <a:endParaRPr lang="fr-FR" noProof="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182944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C49C35B-ED47-4072-A992-CD13BE0A5F6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18294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310544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5008563" y="1336675"/>
            <a:ext cx="5108575" cy="3608388"/>
          </a:xfrm>
        </p:spPr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A imprimer en A3 pour débat mouvant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C49C35B-ED47-4072-A992-CD13BE0A5F64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4827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2270641" y="6628929"/>
            <a:ext cx="25733931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4541282" y="11974835"/>
            <a:ext cx="21192649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3/8/2023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3/8/2023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1513760" y="4918239"/>
            <a:ext cx="13169718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15591735" y="4918239"/>
            <a:ext cx="13169718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3/8/2023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3/8/2023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3/8/2023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‹N°›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513761" y="855350"/>
            <a:ext cx="27247692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513761" y="4918239"/>
            <a:ext cx="27247692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10293573" y="19886776"/>
            <a:ext cx="9688068" cy="56100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1513764" y="19886776"/>
            <a:ext cx="6963299" cy="56100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3/8/2023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21798153" y="19886776"/>
            <a:ext cx="6963299" cy="56100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‹N°›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914202">
        <a:defRPr>
          <a:latin typeface="+mn-lt"/>
          <a:ea typeface="+mn-ea"/>
          <a:cs typeface="+mn-cs"/>
        </a:defRPr>
      </a:lvl2pPr>
      <a:lvl3pPr marL="1828401">
        <a:defRPr>
          <a:latin typeface="+mn-lt"/>
          <a:ea typeface="+mn-ea"/>
          <a:cs typeface="+mn-cs"/>
        </a:defRPr>
      </a:lvl3pPr>
      <a:lvl4pPr marL="2742603">
        <a:defRPr>
          <a:latin typeface="+mn-lt"/>
          <a:ea typeface="+mn-ea"/>
          <a:cs typeface="+mn-cs"/>
        </a:defRPr>
      </a:lvl4pPr>
      <a:lvl5pPr marL="3656808">
        <a:defRPr>
          <a:latin typeface="+mn-lt"/>
          <a:ea typeface="+mn-ea"/>
          <a:cs typeface="+mn-cs"/>
        </a:defRPr>
      </a:lvl5pPr>
      <a:lvl6pPr marL="4571007">
        <a:defRPr>
          <a:latin typeface="+mn-lt"/>
          <a:ea typeface="+mn-ea"/>
          <a:cs typeface="+mn-cs"/>
        </a:defRPr>
      </a:lvl6pPr>
      <a:lvl7pPr marL="5485209">
        <a:defRPr>
          <a:latin typeface="+mn-lt"/>
          <a:ea typeface="+mn-ea"/>
          <a:cs typeface="+mn-cs"/>
        </a:defRPr>
      </a:lvl7pPr>
      <a:lvl8pPr marL="6399414">
        <a:defRPr>
          <a:latin typeface="+mn-lt"/>
          <a:ea typeface="+mn-ea"/>
          <a:cs typeface="+mn-cs"/>
        </a:defRPr>
      </a:lvl8pPr>
      <a:lvl9pPr marL="7313613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914202">
        <a:defRPr>
          <a:latin typeface="+mn-lt"/>
          <a:ea typeface="+mn-ea"/>
          <a:cs typeface="+mn-cs"/>
        </a:defRPr>
      </a:lvl2pPr>
      <a:lvl3pPr marL="1828401">
        <a:defRPr>
          <a:latin typeface="+mn-lt"/>
          <a:ea typeface="+mn-ea"/>
          <a:cs typeface="+mn-cs"/>
        </a:defRPr>
      </a:lvl3pPr>
      <a:lvl4pPr marL="2742603">
        <a:defRPr>
          <a:latin typeface="+mn-lt"/>
          <a:ea typeface="+mn-ea"/>
          <a:cs typeface="+mn-cs"/>
        </a:defRPr>
      </a:lvl4pPr>
      <a:lvl5pPr marL="3656808">
        <a:defRPr>
          <a:latin typeface="+mn-lt"/>
          <a:ea typeface="+mn-ea"/>
          <a:cs typeface="+mn-cs"/>
        </a:defRPr>
      </a:lvl5pPr>
      <a:lvl6pPr marL="4571007">
        <a:defRPr>
          <a:latin typeface="+mn-lt"/>
          <a:ea typeface="+mn-ea"/>
          <a:cs typeface="+mn-cs"/>
        </a:defRPr>
      </a:lvl6pPr>
      <a:lvl7pPr marL="5485209">
        <a:defRPr>
          <a:latin typeface="+mn-lt"/>
          <a:ea typeface="+mn-ea"/>
          <a:cs typeface="+mn-cs"/>
        </a:defRPr>
      </a:lvl7pPr>
      <a:lvl8pPr marL="6399414">
        <a:defRPr>
          <a:latin typeface="+mn-lt"/>
          <a:ea typeface="+mn-ea"/>
          <a:cs typeface="+mn-cs"/>
        </a:defRPr>
      </a:lvl8pPr>
      <a:lvl9pPr marL="7313613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13" Type="http://schemas.openxmlformats.org/officeDocument/2006/relationships/image" Target="../media/image10.jpg"/><Relationship Id="rId18" Type="http://schemas.microsoft.com/office/2007/relationships/hdphoto" Target="../media/hdphoto2.wdp"/><Relationship Id="rId3" Type="http://schemas.openxmlformats.org/officeDocument/2006/relationships/image" Target="../media/image1.png"/><Relationship Id="rId21" Type="http://schemas.openxmlformats.org/officeDocument/2006/relationships/image" Target="../media/image17.png"/><Relationship Id="rId7" Type="http://schemas.microsoft.com/office/2007/relationships/hdphoto" Target="../media/hdphoto1.wdp"/><Relationship Id="rId12" Type="http://schemas.openxmlformats.org/officeDocument/2006/relationships/image" Target="../media/image9.jpg"/><Relationship Id="rId17" Type="http://schemas.openxmlformats.org/officeDocument/2006/relationships/image" Target="../media/image14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3.png"/><Relationship Id="rId20" Type="http://schemas.openxmlformats.org/officeDocument/2006/relationships/image" Target="../media/image16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4.png"/><Relationship Id="rId11" Type="http://schemas.openxmlformats.org/officeDocument/2006/relationships/image" Target="../media/image8.jpg"/><Relationship Id="rId5" Type="http://schemas.openxmlformats.org/officeDocument/2006/relationships/image" Target="../media/image3.png"/><Relationship Id="rId15" Type="http://schemas.openxmlformats.org/officeDocument/2006/relationships/image" Target="../media/image12.png"/><Relationship Id="rId10" Type="http://schemas.openxmlformats.org/officeDocument/2006/relationships/image" Target="../media/image7.jpg"/><Relationship Id="rId19" Type="http://schemas.openxmlformats.org/officeDocument/2006/relationships/image" Target="../media/image15.png"/><Relationship Id="rId4" Type="http://schemas.openxmlformats.org/officeDocument/2006/relationships/image" Target="../media/image2.png"/><Relationship Id="rId9" Type="http://schemas.openxmlformats.org/officeDocument/2006/relationships/image" Target="../media/image6.png"/><Relationship Id="rId14" Type="http://schemas.openxmlformats.org/officeDocument/2006/relationships/image" Target="../media/image1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7" Type="http://schemas.openxmlformats.org/officeDocument/2006/relationships/image" Target="../media/image10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9.jpg"/><Relationship Id="rId5" Type="http://schemas.openxmlformats.org/officeDocument/2006/relationships/image" Target="../media/image8.jpg"/><Relationship Id="rId4" Type="http://schemas.openxmlformats.org/officeDocument/2006/relationships/image" Target="../media/image1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0" name="Tableau 39">
            <a:extLst>
              <a:ext uri="{FF2B5EF4-FFF2-40B4-BE49-F238E27FC236}">
                <a16:creationId xmlns:a16="http://schemas.microsoft.com/office/drawing/2014/main" id="{E609C084-F81D-14DB-D69F-484FA56B9D12}"/>
              </a:ext>
            </a:extLst>
          </p:cNvPr>
          <p:cNvGraphicFramePr>
            <a:graphicFrameLocks noGrp="1"/>
          </p:cNvGraphicFramePr>
          <p:nvPr/>
        </p:nvGraphicFramePr>
        <p:xfrm>
          <a:off x="0" y="4293436"/>
          <a:ext cx="30295292" cy="158400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037418">
                  <a:extLst>
                    <a:ext uri="{9D8B030D-6E8A-4147-A177-3AD203B41FA5}">
                      <a16:colId xmlns:a16="http://schemas.microsoft.com/office/drawing/2014/main" val="3587972693"/>
                    </a:ext>
                  </a:extLst>
                </a:gridCol>
                <a:gridCol w="6548825">
                  <a:extLst>
                    <a:ext uri="{9D8B030D-6E8A-4147-A177-3AD203B41FA5}">
                      <a16:colId xmlns:a16="http://schemas.microsoft.com/office/drawing/2014/main" val="1302494593"/>
                    </a:ext>
                  </a:extLst>
                </a:gridCol>
                <a:gridCol w="6562428">
                  <a:extLst>
                    <a:ext uri="{9D8B030D-6E8A-4147-A177-3AD203B41FA5}">
                      <a16:colId xmlns:a16="http://schemas.microsoft.com/office/drawing/2014/main" val="1859182300"/>
                    </a:ext>
                  </a:extLst>
                </a:gridCol>
                <a:gridCol w="6578621">
                  <a:extLst>
                    <a:ext uri="{9D8B030D-6E8A-4147-A177-3AD203B41FA5}">
                      <a16:colId xmlns:a16="http://schemas.microsoft.com/office/drawing/2014/main" val="2368427807"/>
                    </a:ext>
                  </a:extLst>
                </a:gridCol>
                <a:gridCol w="6588000">
                  <a:extLst>
                    <a:ext uri="{9D8B030D-6E8A-4147-A177-3AD203B41FA5}">
                      <a16:colId xmlns:a16="http://schemas.microsoft.com/office/drawing/2014/main" val="325385197"/>
                    </a:ext>
                  </a:extLst>
                </a:gridCol>
                <a:gridCol w="1980000">
                  <a:extLst>
                    <a:ext uri="{9D8B030D-6E8A-4147-A177-3AD203B41FA5}">
                      <a16:colId xmlns:a16="http://schemas.microsoft.com/office/drawing/2014/main" val="1563202866"/>
                    </a:ext>
                  </a:extLst>
                </a:gridCol>
              </a:tblGrid>
              <a:tr h="1980000">
                <a:tc>
                  <a:txBody>
                    <a:bodyPr/>
                    <a:lstStyle/>
                    <a:p>
                      <a:pPr marL="0" marR="0" lvl="0" indent="0" algn="r" defTabSz="91440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800" b="1" spc="-20" noProof="0" dirty="0">
                          <a:solidFill>
                            <a:srgbClr val="231F20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/>
                        </a:rPr>
                        <a:t>Nature, </a:t>
                      </a:r>
                      <a:br>
                        <a:rPr lang="fr-FR" sz="1800" b="1" spc="-20" noProof="0" dirty="0">
                          <a:solidFill>
                            <a:srgbClr val="231F20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/>
                        </a:rPr>
                      </a:br>
                      <a:r>
                        <a:rPr lang="fr-FR" sz="1800" b="1" spc="-20" noProof="0" dirty="0">
                          <a:solidFill>
                            <a:srgbClr val="231F20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/>
                        </a:rPr>
                        <a:t>usages des sols &amp; résilience</a:t>
                      </a:r>
                      <a:endParaRPr lang="fr-FR" sz="1800" b="1" spc="-20" noProof="0" dirty="0">
                        <a:solidFill>
                          <a:srgbClr val="231F20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000" marR="216000" marT="137160" marB="13716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80000" indent="-216000" algn="l"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fr-FR" sz="1600" b="1" noProof="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Nature sanctuarisée</a:t>
                      </a:r>
                    </a:p>
                    <a:p>
                      <a:pPr marL="180000" indent="-216000" algn="l"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fr-FR" sz="1600" noProof="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Forte augmentation des stocks </a:t>
                      </a:r>
                      <a:br>
                        <a:rPr lang="fr-FR" sz="1600" noProof="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</a:br>
                      <a:r>
                        <a:rPr lang="fr-FR" sz="1600" noProof="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de carbone dans les sols et forets</a:t>
                      </a:r>
                      <a:endParaRPr lang="fr-FR" sz="1600" b="1" noProof="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180000" indent="-216000" algn="l"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fr-FR" sz="1600" b="1" noProof="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Plus forte capacité de résilience, </a:t>
                      </a:r>
                      <a:br>
                        <a:rPr lang="fr-FR" sz="1600" b="1" noProof="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</a:br>
                      <a:r>
                        <a:rPr lang="fr-FR" sz="1600" b="0" noProof="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aidée par la sobriété, la coopération,</a:t>
                      </a:r>
                      <a:br>
                        <a:rPr lang="fr-FR" sz="1600" b="0" noProof="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</a:br>
                      <a:r>
                        <a:rPr lang="fr-FR" sz="1600" b="0" noProof="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des technologies robustes et des </a:t>
                      </a:r>
                      <a:br>
                        <a:rPr lang="fr-FR" sz="1600" b="0" noProof="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</a:br>
                      <a:r>
                        <a:rPr lang="fr-FR" sz="1600" b="0" noProof="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écosystèmes en bonne santé</a:t>
                      </a:r>
                    </a:p>
                  </a:txBody>
                  <a:tcPr marL="72000" marR="36000" marT="36000" marB="3600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4F4"/>
                    </a:solidFill>
                  </a:tcPr>
                </a:tc>
                <a:tc>
                  <a:txBody>
                    <a:bodyPr/>
                    <a:lstStyle/>
                    <a:p>
                      <a:pPr marL="180000" indent="-216000" algn="l"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fr-FR" sz="1600" b="1" noProof="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Préservation de la nature inscrite dans le droit</a:t>
                      </a:r>
                      <a:endParaRPr lang="fr-FR" sz="1600" noProof="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180000" indent="-216000" algn="l"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fr-FR" sz="1600" b="0" noProof="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Augmentation des stocks </a:t>
                      </a:r>
                      <a:br>
                        <a:rPr lang="fr-FR" sz="1600" b="0" noProof="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</a:br>
                      <a:r>
                        <a:rPr lang="fr-FR" sz="1600" b="0" noProof="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de carbone dans les sols et forets</a:t>
                      </a:r>
                    </a:p>
                    <a:p>
                      <a:pPr marL="180000" indent="-216000" algn="l"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fr-FR" sz="1600" b="1" noProof="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Forte capacité de résilience</a:t>
                      </a:r>
                      <a:endParaRPr lang="fr-FR" sz="1600" noProof="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2000" marR="36000" marT="36000" marB="3600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D9E7"/>
                    </a:solidFill>
                  </a:tcPr>
                </a:tc>
                <a:tc>
                  <a:txBody>
                    <a:bodyPr/>
                    <a:lstStyle/>
                    <a:p>
                      <a:pPr marL="180000" indent="-216000" algn="l"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fr-FR" sz="1600" b="1" noProof="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Les services rendus par la nature sont optimisés</a:t>
                      </a:r>
                    </a:p>
                    <a:p>
                      <a:pPr marL="180000" indent="-216000" algn="l"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fr-FR" sz="1600" b="1" noProof="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Forte artificialisation</a:t>
                      </a:r>
                      <a:r>
                        <a:rPr lang="fr-FR" sz="1600" noProof="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, l'objectif ZAN n'est pas atteint</a:t>
                      </a:r>
                    </a:p>
                    <a:p>
                      <a:pPr marL="180000" indent="-216000" algn="l"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fr-FR" sz="1600" noProof="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Plus faible capacité de résilience </a:t>
                      </a:r>
                    </a:p>
                  </a:txBody>
                  <a:tcPr marL="72000" marR="36000" marT="36000" marB="3600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EBD6"/>
                    </a:solidFill>
                  </a:tcPr>
                </a:tc>
                <a:tc>
                  <a:txBody>
                    <a:bodyPr/>
                    <a:lstStyle/>
                    <a:p>
                      <a:pPr marL="180000" indent="-216000" algn="l"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fr-FR" sz="1600" noProof="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La nature est une ressource à exploiter</a:t>
                      </a:r>
                      <a:endParaRPr lang="fr-FR" sz="1600" b="1" noProof="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180000" marR="0" lvl="0" indent="-216000" algn="l" defTabSz="914400" eaLnBrk="1" fontAlgn="auto" latinLnBrk="0" hangingPunct="1"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fr-FR" sz="1600" b="1" noProof="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Agriculture et sylviculture intensive</a:t>
                      </a:r>
                    </a:p>
                    <a:p>
                      <a:pPr marL="180000" marR="0" lvl="0" indent="-216000" algn="l" defTabSz="914400" eaLnBrk="1" fontAlgn="auto" latinLnBrk="0" hangingPunct="1"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fr-FR" sz="1600" noProof="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Doublement de la demande en eau pour l'irrigation</a:t>
                      </a:r>
                    </a:p>
                    <a:p>
                      <a:pPr marL="180000" marR="0" lvl="0" indent="-216000" algn="l" defTabSz="914400" eaLnBrk="1" fontAlgn="auto" latinLnBrk="0" hangingPunct="1"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fr-FR" sz="1600" b="1" noProof="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Déstockage de carbone des sols et forets</a:t>
                      </a:r>
                      <a:endParaRPr lang="fr-FR" sz="1600" noProof="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180000" marR="0" lvl="0" indent="-216000" algn="l" defTabSz="914400" eaLnBrk="1" fontAlgn="auto" latinLnBrk="0" hangingPunct="1"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fr-FR" sz="1600" noProof="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Très forte artificialisation, objectif ZAN non atteint</a:t>
                      </a:r>
                    </a:p>
                    <a:p>
                      <a:pPr marL="180000" indent="-216000" algn="l"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fr-FR" sz="1600" noProof="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Confiance dans la capacité à réparer les dégâts causés</a:t>
                      </a:r>
                    </a:p>
                    <a:p>
                      <a:pPr marL="180000" indent="-216000" algn="l"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fr-FR" sz="1600" noProof="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Faible capacité de résilience, forte vulnérabilité aux chocs</a:t>
                      </a:r>
                      <a:endParaRPr lang="fr-FR" sz="1600" b="1" noProof="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2000" marR="36000" marT="36000" marB="3600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0E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800" b="1" spc="-20" noProof="0" dirty="0">
                          <a:solidFill>
                            <a:srgbClr val="231F20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/>
                        </a:rPr>
                        <a:t>Nature, </a:t>
                      </a:r>
                      <a:br>
                        <a:rPr lang="fr-FR" sz="1800" b="1" spc="-20" noProof="0" dirty="0">
                          <a:solidFill>
                            <a:srgbClr val="231F20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/>
                        </a:rPr>
                      </a:br>
                      <a:r>
                        <a:rPr lang="fr-FR" sz="1800" b="1" spc="-20" noProof="0" dirty="0">
                          <a:solidFill>
                            <a:srgbClr val="231F20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/>
                        </a:rPr>
                        <a:t>usages des sols &amp; résilience</a:t>
                      </a:r>
                      <a:endParaRPr lang="fr-FR" sz="1800" b="1" spc="-20" noProof="0" dirty="0">
                        <a:solidFill>
                          <a:srgbClr val="231F20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000" marR="216000" marT="137160" marB="13716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79047012"/>
                  </a:ext>
                </a:extLst>
              </a:tr>
              <a:tr h="1980000">
                <a:tc>
                  <a:txBody>
                    <a:bodyPr/>
                    <a:lstStyle/>
                    <a:p>
                      <a:pPr marL="0" marR="0" lvl="0" indent="0" algn="r" defTabSz="91440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800" b="1" spc="-20" noProof="0" dirty="0">
                          <a:solidFill>
                            <a:srgbClr val="231F20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/>
                        </a:rPr>
                        <a:t>Mode de vie &amp; </a:t>
                      </a:r>
                      <a:r>
                        <a:rPr lang="fr-FR" sz="1800" b="1" spc="-150" noProof="0" dirty="0">
                          <a:solidFill>
                            <a:srgbClr val="231F20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/>
                        </a:rPr>
                        <a:t>Consommation</a:t>
                      </a:r>
                    </a:p>
                    <a:p>
                      <a:pPr marL="0" marR="0" lvl="0" indent="0" algn="r" defTabSz="91440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800" b="1" spc="-20" noProof="0" dirty="0">
                        <a:solidFill>
                          <a:srgbClr val="231F20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000" marR="216000" marT="137160" marB="13716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80000" indent="-216000" algn="l"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fr-FR" sz="1600" noProof="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Recherche de sens</a:t>
                      </a:r>
                    </a:p>
                    <a:p>
                      <a:pPr marL="180000" indent="-216000" algn="l"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fr-FR" sz="1600" b="1" noProof="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Frugalité choisie mais aussi contrainte</a:t>
                      </a:r>
                    </a:p>
                    <a:p>
                      <a:pPr marL="180000" indent="-216000" algn="l"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fr-FR" sz="1600" noProof="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Préférence pour le local</a:t>
                      </a:r>
                    </a:p>
                    <a:p>
                      <a:pPr marL="180000" indent="-216000" algn="l"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fr-FR" sz="1600" noProof="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Division par 3 de la consommation </a:t>
                      </a:r>
                      <a:br>
                        <a:rPr lang="fr-FR" sz="1600" noProof="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</a:br>
                      <a:r>
                        <a:rPr lang="fr-FR" sz="1600" noProof="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de viande</a:t>
                      </a:r>
                    </a:p>
                    <a:p>
                      <a:pPr marL="180000" indent="-216000" algn="l"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fr-FR" sz="1600" noProof="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Part du bio : 70%</a:t>
                      </a:r>
                    </a:p>
                  </a:txBody>
                  <a:tcPr marL="72000" marR="36000" marT="36000" marB="3600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4F4"/>
                    </a:solidFill>
                  </a:tcPr>
                </a:tc>
                <a:tc>
                  <a:txBody>
                    <a:bodyPr/>
                    <a:lstStyle/>
                    <a:p>
                      <a:pPr marL="180000" indent="-216000" algn="l"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fr-FR" sz="1600" noProof="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Évolution soutenable des modes de vie</a:t>
                      </a:r>
                    </a:p>
                    <a:p>
                      <a:pPr marL="180000" indent="-216000" algn="l"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fr-FR" sz="1600" b="1" noProof="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Économie du partage </a:t>
                      </a:r>
                    </a:p>
                    <a:p>
                      <a:pPr marL="180000" indent="-216000" algn="l"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fr-FR" sz="1600" noProof="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Division par 2 de la consommation </a:t>
                      </a:r>
                      <a:br>
                        <a:rPr lang="fr-FR" sz="1600" noProof="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</a:br>
                      <a:r>
                        <a:rPr lang="fr-FR" sz="1600" noProof="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de viande</a:t>
                      </a:r>
                    </a:p>
                    <a:p>
                      <a:pPr marL="180000" indent="-216000" algn="l"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fr-FR" sz="1600" noProof="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Part du bio : 50 %</a:t>
                      </a:r>
                    </a:p>
                  </a:txBody>
                  <a:tcPr marL="72000" marR="36000" marT="36000" marB="3600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D9E7"/>
                    </a:solidFill>
                  </a:tcPr>
                </a:tc>
                <a:tc>
                  <a:txBody>
                    <a:bodyPr/>
                    <a:lstStyle/>
                    <a:p>
                      <a:pPr marL="180000" indent="-216000" algn="l"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fr-FR" sz="1600" b="1" noProof="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Plus de nouvelles technologies que de sobriété</a:t>
                      </a:r>
                    </a:p>
                    <a:p>
                      <a:pPr marL="180000" indent="-216000" algn="l"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fr-FR" sz="1600" b="1" noProof="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Consumérisme « vert »</a:t>
                      </a:r>
                      <a:r>
                        <a:rPr lang="fr-FR" sz="1600" b="0" noProof="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 au profit des populations solvables</a:t>
                      </a:r>
                    </a:p>
                    <a:p>
                      <a:pPr marL="180000" indent="-216000" algn="l"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fr-FR" sz="1600" b="0" noProof="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Société connectée</a:t>
                      </a:r>
                    </a:p>
                    <a:p>
                      <a:pPr marL="180000" indent="-216000" algn="l"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fr-FR" sz="1600" noProof="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Baisse de 30 % de la consommation de viande</a:t>
                      </a:r>
                    </a:p>
                    <a:p>
                      <a:pPr marL="180000" indent="-216000" algn="l"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fr-FR" sz="1600" noProof="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 Part du bio : 30 %</a:t>
                      </a:r>
                    </a:p>
                  </a:txBody>
                  <a:tcPr marL="72000" marR="36000" marT="36000" marB="3600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EBD6"/>
                    </a:solidFill>
                  </a:tcPr>
                </a:tc>
                <a:tc>
                  <a:txBody>
                    <a:bodyPr/>
                    <a:lstStyle/>
                    <a:p>
                      <a:pPr marL="180000" indent="-216000" algn="l"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fr-FR" sz="1600" b="1" noProof="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Sauvegarde des modes de vie de consommation de masse</a:t>
                      </a:r>
                    </a:p>
                    <a:p>
                      <a:pPr marL="180000" indent="-216000" algn="l"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fr-FR" sz="1600" noProof="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Consommation de viande quasi-stable</a:t>
                      </a:r>
                      <a:br>
                        <a:rPr lang="fr-FR" sz="1600" noProof="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</a:br>
                      <a:r>
                        <a:rPr lang="fr-FR" sz="1600" noProof="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(baisse de 10 %), complétée par </a:t>
                      </a:r>
                      <a:br>
                        <a:rPr lang="fr-FR" sz="1600" noProof="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</a:br>
                      <a:r>
                        <a:rPr lang="fr-FR" sz="1600" noProof="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des protéines de synthèse ou végétales</a:t>
                      </a:r>
                    </a:p>
                  </a:txBody>
                  <a:tcPr marL="72000" marR="36000" marT="36000" marB="3600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0E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800" b="1" spc="-20" noProof="0" dirty="0">
                          <a:solidFill>
                            <a:srgbClr val="231F20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/>
                        </a:rPr>
                        <a:t>Mode de vie &amp; </a:t>
                      </a:r>
                      <a:r>
                        <a:rPr lang="fr-FR" sz="1800" b="1" spc="-150" noProof="0" dirty="0">
                          <a:solidFill>
                            <a:srgbClr val="231F20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/>
                        </a:rPr>
                        <a:t>Consommation</a:t>
                      </a:r>
                    </a:p>
                  </a:txBody>
                  <a:tcPr marL="36000" marR="216000" marT="137160" marB="13716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24892567"/>
                  </a:ext>
                </a:extLst>
              </a:tr>
              <a:tr h="1980000">
                <a:tc>
                  <a:txBody>
                    <a:bodyPr/>
                    <a:lstStyle/>
                    <a:p>
                      <a:pPr marL="0" marR="0" lvl="0" indent="0" algn="r" defTabSz="91440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800" b="1" spc="-20" noProof="0" dirty="0">
                          <a:solidFill>
                            <a:srgbClr val="231F20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Gouvernance</a:t>
                      </a:r>
                    </a:p>
                  </a:txBody>
                  <a:tcPr marL="36000" marR="216000" marT="137160" marB="13716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80000" indent="-216000" algn="l"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fr-FR" sz="1600" b="1" noProof="0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Décision locale et nationale </a:t>
                      </a:r>
                    </a:p>
                    <a:p>
                      <a:pPr marL="180000" indent="-216000" algn="l"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fr-FR" sz="1600" b="1" noProof="0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Faible coopération internationale</a:t>
                      </a:r>
                      <a:endParaRPr lang="fr-FR" sz="1600" noProof="0" dirty="0"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180000" indent="-216000" algn="l"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fr-FR" sz="1600" noProof="0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Réglementation, interdiction et rationnement via des quotas</a:t>
                      </a:r>
                    </a:p>
                  </a:txBody>
                  <a:tcPr marL="72000" marR="36000" marT="36000" marB="3600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4F4"/>
                    </a:solidFill>
                  </a:tcPr>
                </a:tc>
                <a:tc>
                  <a:txBody>
                    <a:bodyPr/>
                    <a:lstStyle/>
                    <a:p>
                      <a:pPr marL="180000" indent="-216000" algn="l"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fr-FR" sz="1600" b="1" noProof="0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Gouvernance partagée</a:t>
                      </a:r>
                    </a:p>
                    <a:p>
                      <a:pPr marL="180000" indent="-216000" algn="l"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fr-FR" sz="1600" b="1" noProof="0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Coopération entre territoires</a:t>
                      </a:r>
                    </a:p>
                    <a:p>
                      <a:pPr marL="180000" indent="-216000" algn="l"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fr-FR" sz="1600" noProof="0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Fiscalité environnementale et redistribution</a:t>
                      </a:r>
                    </a:p>
                    <a:p>
                      <a:pPr marL="180000" indent="-216000" algn="l"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fr-FR" sz="1600" b="1" noProof="0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Planification énergétique territoriale </a:t>
                      </a:r>
                      <a:br>
                        <a:rPr lang="fr-FR" sz="1600" b="1" noProof="0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</a:br>
                      <a:r>
                        <a:rPr lang="fr-FR" sz="1600" b="0" noProof="0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et politiques foncières</a:t>
                      </a:r>
                    </a:p>
                    <a:p>
                      <a:pPr marL="180000" indent="-216000" algn="l"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fr-FR" sz="1600" noProof="0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Décisions nationales et </a:t>
                      </a:r>
                      <a:r>
                        <a:rPr lang="fr-FR" sz="1600" b="1" noProof="0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coopérations européenne</a:t>
                      </a:r>
                    </a:p>
                  </a:txBody>
                  <a:tcPr marL="72000" marR="36000" marT="36000" marB="3600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D9E7"/>
                    </a:solidFill>
                  </a:tcPr>
                </a:tc>
                <a:tc>
                  <a:txBody>
                    <a:bodyPr/>
                    <a:lstStyle/>
                    <a:p>
                      <a:pPr marL="180000" indent="-216000" algn="l"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fr-FR" sz="1600" noProof="0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Cadre de régulation minimale pour les acteurs privés</a:t>
                      </a:r>
                    </a:p>
                    <a:p>
                      <a:pPr marL="180000" indent="-216000" algn="l"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fr-FR" sz="1600" b="1" noProof="0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État planificateur</a:t>
                      </a:r>
                    </a:p>
                    <a:p>
                      <a:pPr marL="180000" indent="-216000" algn="l"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fr-FR" sz="1600" noProof="0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Fiscalité carbone ciblée</a:t>
                      </a:r>
                    </a:p>
                  </a:txBody>
                  <a:tcPr marL="72000" marR="36000" marT="36000" marB="3600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EBD6"/>
                    </a:solidFill>
                  </a:tcPr>
                </a:tc>
                <a:tc>
                  <a:txBody>
                    <a:bodyPr/>
                    <a:lstStyle/>
                    <a:p>
                      <a:pPr marL="180000" indent="-216000" algn="l"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fr-FR" sz="1600" noProof="0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Soutien de l’offre</a:t>
                      </a:r>
                    </a:p>
                    <a:p>
                      <a:pPr marL="180000" indent="-216000" algn="l"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fr-FR" sz="1600" b="1" noProof="0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Coopération internationale forte </a:t>
                      </a:r>
                      <a:r>
                        <a:rPr lang="fr-FR" sz="1600" noProof="0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et ciblée sur quelques filières clés</a:t>
                      </a:r>
                    </a:p>
                    <a:p>
                      <a:pPr marL="180000" indent="-216000" algn="l"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fr-FR" sz="1600" b="1" noProof="0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Planification centralisée </a:t>
                      </a:r>
                      <a:r>
                        <a:rPr lang="fr-FR" sz="1600" noProof="0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du système énergétique</a:t>
                      </a:r>
                    </a:p>
                    <a:p>
                      <a:pPr marL="180000" indent="-216000" algn="l"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fr-FR" sz="1600" noProof="0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Faible implication des collectivités territoriales </a:t>
                      </a:r>
                    </a:p>
                  </a:txBody>
                  <a:tcPr marL="72000" marR="36000" marT="36000" marB="3600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0E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800" b="1" spc="-20" noProof="0" dirty="0">
                          <a:solidFill>
                            <a:srgbClr val="231F20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Gouvernance</a:t>
                      </a:r>
                    </a:p>
                  </a:txBody>
                  <a:tcPr marL="36000" marR="216000" marT="137160" marB="13716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89111091"/>
                  </a:ext>
                </a:extLst>
              </a:tr>
              <a:tr h="1980000">
                <a:tc>
                  <a:txBody>
                    <a:bodyPr/>
                    <a:lstStyle/>
                    <a:p>
                      <a:pPr marL="0" marR="0" lvl="0" indent="0" algn="r" defTabSz="91440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800" b="1" spc="-20" noProof="0" dirty="0">
                          <a:solidFill>
                            <a:srgbClr val="231F20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Industrie et technologie</a:t>
                      </a:r>
                    </a:p>
                  </a:txBody>
                  <a:tcPr marL="36000" marR="216000" marT="137160" marB="13716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80000" marR="0" lvl="0" indent="-216000" algn="l" defTabSz="914400" eaLnBrk="1" fontAlgn="auto" latinLnBrk="0" hangingPunct="1"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fr-FR" sz="1600" noProof="0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Innovation autant organisationnelle que technique</a:t>
                      </a:r>
                    </a:p>
                    <a:p>
                      <a:pPr marL="180000" marR="0" lvl="0" indent="-216000" algn="l" defTabSz="914400" eaLnBrk="1" fontAlgn="auto" latinLnBrk="0" hangingPunct="1"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fr-FR" sz="1600" b="1" noProof="0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Règne des </a:t>
                      </a:r>
                      <a:r>
                        <a:rPr lang="fr-FR" sz="1600" b="1" noProof="0" dirty="0" err="1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low</a:t>
                      </a:r>
                      <a:r>
                        <a:rPr lang="fr-FR" sz="1600" b="1" noProof="0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-tech</a:t>
                      </a:r>
                      <a:r>
                        <a:rPr lang="fr-FR" sz="1600" noProof="0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fr-FR" sz="1600" b="1" noProof="0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de la réutilisation et réparation</a:t>
                      </a:r>
                    </a:p>
                    <a:p>
                      <a:pPr marL="180000" marR="0" lvl="0" indent="-216000" algn="l" defTabSz="914400" eaLnBrk="1" fontAlgn="auto" latinLnBrk="0" hangingPunct="1"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fr-FR" sz="1600" noProof="0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Numérique collaboratif</a:t>
                      </a:r>
                    </a:p>
                    <a:p>
                      <a:pPr marL="180000" marR="0" lvl="0" indent="-216000" algn="l" defTabSz="914400" eaLnBrk="1" fontAlgn="auto" latinLnBrk="0" hangingPunct="1"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fr-FR" sz="1600" noProof="0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Consommation des data centers stable grâce à la stabilisation des flux</a:t>
                      </a:r>
                    </a:p>
                  </a:txBody>
                  <a:tcPr marL="72000" marR="36000" marT="36000" marB="3600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4F4"/>
                    </a:solidFill>
                  </a:tcPr>
                </a:tc>
                <a:tc>
                  <a:txBody>
                    <a:bodyPr/>
                    <a:lstStyle/>
                    <a:p>
                      <a:pPr marL="180000" indent="-216000" algn="l"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fr-FR" sz="1600" b="1" noProof="0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« réindustrialisation » de secteurs clés en lien avec territoires</a:t>
                      </a:r>
                    </a:p>
                    <a:p>
                      <a:pPr marL="180000" indent="-216000" algn="l"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fr-FR" sz="1600" noProof="0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Numérique au service du développement</a:t>
                      </a:r>
                      <a:br>
                        <a:rPr lang="fr-FR" sz="1600" noProof="0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</a:br>
                      <a:r>
                        <a:rPr lang="fr-FR" sz="1600" noProof="0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territorial</a:t>
                      </a:r>
                    </a:p>
                    <a:p>
                      <a:pPr marL="180000" indent="-216000" algn="l"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fr-FR" sz="1600" noProof="0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Consommation des data centers stable grâce </a:t>
                      </a:r>
                      <a:br>
                        <a:rPr lang="fr-FR" sz="1600" noProof="0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</a:br>
                      <a:r>
                        <a:rPr lang="fr-FR" sz="1600" noProof="0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à la stabilisation des flux</a:t>
                      </a:r>
                    </a:p>
                  </a:txBody>
                  <a:tcPr marL="72000" marR="36000" marT="36000" marB="3600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D9E7"/>
                    </a:solidFill>
                  </a:tcPr>
                </a:tc>
                <a:tc>
                  <a:txBody>
                    <a:bodyPr/>
                    <a:lstStyle/>
                    <a:p>
                      <a:pPr marL="180000" indent="-216000" algn="l"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fr-FR" sz="1600" b="0" noProof="0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Priorité aux </a:t>
                      </a:r>
                      <a:r>
                        <a:rPr lang="fr-FR" sz="1600" b="1" noProof="0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technologies les plus </a:t>
                      </a:r>
                      <a:br>
                        <a:rPr lang="fr-FR" sz="1600" b="1" noProof="0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</a:br>
                      <a:r>
                        <a:rPr lang="fr-FR" sz="1600" b="1" noProof="0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compétitives pour décarboner</a:t>
                      </a:r>
                    </a:p>
                    <a:p>
                      <a:pPr marL="180000" indent="-216000" algn="l"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fr-FR" sz="1600" b="1" noProof="0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Innovation poussée par la technologie</a:t>
                      </a:r>
                    </a:p>
                    <a:p>
                      <a:pPr marL="180000" indent="-216000" algn="l"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fr-FR" sz="1600" noProof="0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Numérique au service de l’optimisation</a:t>
                      </a:r>
                    </a:p>
                    <a:p>
                      <a:pPr marL="180000" indent="-216000" algn="l"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fr-FR" sz="1600" noProof="0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Les data centers consomment 10 fois plus</a:t>
                      </a:r>
                      <a:br>
                        <a:rPr lang="fr-FR" sz="1600" noProof="0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</a:br>
                      <a:r>
                        <a:rPr lang="fr-FR" sz="1600" noProof="0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d’énergie qu’en 2020</a:t>
                      </a:r>
                    </a:p>
                  </a:txBody>
                  <a:tcPr marL="72000" marR="36000" marT="36000" marB="3600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EBD6"/>
                    </a:solidFill>
                  </a:tcPr>
                </a:tc>
                <a:tc>
                  <a:txBody>
                    <a:bodyPr/>
                    <a:lstStyle/>
                    <a:p>
                      <a:pPr marL="180000" marR="0" lvl="0" indent="-216000" algn="l" defTabSz="914400" eaLnBrk="1" fontAlgn="auto" latinLnBrk="0" hangingPunct="1"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fr-FR" sz="1600" b="1" noProof="0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Décarbonation de l’industrie pariant sur</a:t>
                      </a:r>
                      <a:br>
                        <a:rPr lang="fr-FR" sz="1600" b="1" noProof="0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</a:br>
                      <a:r>
                        <a:rPr lang="fr-FR" sz="1600" b="1" noProof="0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le captage et stockage géologique de CO2</a:t>
                      </a:r>
                    </a:p>
                    <a:p>
                      <a:pPr marL="180000" marR="0" lvl="0" indent="-216000" algn="l" defTabSz="914400" eaLnBrk="1" fontAlgn="auto" latinLnBrk="0" hangingPunct="1"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fr-FR" sz="1600" b="1" noProof="0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Innovations tout azimut</a:t>
                      </a:r>
                    </a:p>
                    <a:p>
                      <a:pPr marL="180000" marR="0" lvl="0" indent="-216000" algn="l" defTabSz="914400" eaLnBrk="1" fontAlgn="auto" latinLnBrk="0" hangingPunct="1"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fr-FR" sz="1600" noProof="0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Internet des objets et intelligence artificielle</a:t>
                      </a:r>
                      <a:br>
                        <a:rPr lang="fr-FR" sz="1600" noProof="0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</a:br>
                      <a:r>
                        <a:rPr lang="fr-FR" sz="1600" noProof="0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omniprésents : les data centers consomment</a:t>
                      </a:r>
                      <a:br>
                        <a:rPr lang="fr-FR" sz="1600" noProof="0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</a:br>
                      <a:r>
                        <a:rPr lang="fr-FR" sz="1600" noProof="0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15 fois plus d’énergie qu’en 2020</a:t>
                      </a:r>
                    </a:p>
                  </a:txBody>
                  <a:tcPr marL="72000" marR="36000" marT="36000" marB="3600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0E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800" b="1" spc="-20" noProof="0" dirty="0">
                          <a:solidFill>
                            <a:srgbClr val="231F20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Industrie et technologie</a:t>
                      </a:r>
                    </a:p>
                  </a:txBody>
                  <a:tcPr marL="36000" marR="216000" marT="137160" marB="13716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24065653"/>
                  </a:ext>
                </a:extLst>
              </a:tr>
              <a:tr h="1980000">
                <a:tc>
                  <a:txBody>
                    <a:bodyPr/>
                    <a:lstStyle/>
                    <a:p>
                      <a:pPr marL="0" marR="0" lvl="0" indent="0" algn="r" defTabSz="91440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800" b="1" spc="-20" noProof="0" dirty="0">
                          <a:solidFill>
                            <a:srgbClr val="231F20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Énergie</a:t>
                      </a:r>
                    </a:p>
                  </a:txBody>
                  <a:tcPr marL="36000" marR="216000" marT="137160" marB="13716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80000" indent="-216000" algn="l"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fr-FR" sz="1600" b="1" noProof="0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Réduction de la demande d'énergie de 55% </a:t>
                      </a:r>
                      <a:r>
                        <a:rPr lang="fr-FR" sz="1600" b="0" noProof="0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et produite à </a:t>
                      </a:r>
                      <a:r>
                        <a:rPr lang="fr-FR" sz="1600" b="1" noProof="0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88% par des énergies renouvelables</a:t>
                      </a:r>
                    </a:p>
                    <a:p>
                      <a:pPr marL="180000" indent="-216000" algn="l"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fr-FR" sz="1600" noProof="0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Légère diminution de l'électricité consommée</a:t>
                      </a:r>
                    </a:p>
                    <a:p>
                      <a:pPr marL="180000" indent="-216000" algn="l"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fr-FR" sz="1600" noProof="0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Fort développement du solaire PV (x9) et de l'éolien (x4)</a:t>
                      </a:r>
                    </a:p>
                    <a:p>
                      <a:pPr marL="180000" indent="-216000" algn="l"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fr-FR" sz="1600" b="1" noProof="0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Arrêt de toutes les centrales nucléaires d'ici 2055</a:t>
                      </a:r>
                    </a:p>
                    <a:p>
                      <a:pPr marL="180000" indent="-216000" algn="l"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fr-FR" sz="1600" noProof="0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Réduction de la consommation de gaz de 66% et gaz décarboné à 88% </a:t>
                      </a:r>
                    </a:p>
                  </a:txBody>
                  <a:tcPr marL="72000" marR="36000" marT="36000" marB="3600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4F4"/>
                    </a:solidFill>
                  </a:tcPr>
                </a:tc>
                <a:tc>
                  <a:txBody>
                    <a:bodyPr/>
                    <a:lstStyle/>
                    <a:p>
                      <a:pPr marL="180000" marR="0" lvl="0" indent="-216000" algn="l" defTabSz="914400" eaLnBrk="1" fontAlgn="auto" latinLnBrk="0" hangingPunct="1"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fr-FR" sz="1600" b="1" noProof="0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Réduction de la demande d'énergie de 53</a:t>
                      </a:r>
                      <a:r>
                        <a:rPr lang="fr-FR" sz="1600" b="0" noProof="0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% et produite à </a:t>
                      </a:r>
                      <a:r>
                        <a:rPr lang="fr-FR" sz="1600" b="1" noProof="0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86% par des énergies renouvelables</a:t>
                      </a:r>
                    </a:p>
                    <a:p>
                      <a:pPr marL="180000" indent="-216000" algn="l"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fr-FR" sz="1600" noProof="0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Fort développement du solaire PV (x9) et de l'éolien (x5)</a:t>
                      </a:r>
                    </a:p>
                    <a:p>
                      <a:pPr marL="180000" indent="-216000" algn="l"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fr-FR" sz="1600" b="1" noProof="0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Arrêt de toutes les centrales nucléaires d'ici 2060</a:t>
                      </a:r>
                    </a:p>
                    <a:p>
                      <a:pPr marL="180000" indent="-216000" algn="l"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fr-FR" sz="1600" noProof="0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Réduction de la consommation de gaz de 65% et gaz décarboné à 82% </a:t>
                      </a:r>
                    </a:p>
                  </a:txBody>
                  <a:tcPr marL="72000" marR="36000" marT="36000" marB="3600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D9E7"/>
                    </a:solidFill>
                  </a:tcPr>
                </a:tc>
                <a:tc>
                  <a:txBody>
                    <a:bodyPr/>
                    <a:lstStyle/>
                    <a:p>
                      <a:pPr marL="180000" marR="0" lvl="0" indent="-216000" algn="l" defTabSz="914400" eaLnBrk="1" fontAlgn="auto" latinLnBrk="0" hangingPunct="1"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fr-FR" sz="1600" b="1" noProof="0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Réduction de la demande d'énergie de 39% </a:t>
                      </a:r>
                      <a:r>
                        <a:rPr lang="fr-FR" sz="1600" b="0" noProof="0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et produite à </a:t>
                      </a:r>
                      <a:r>
                        <a:rPr lang="fr-FR" sz="1600" b="1" noProof="0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84% par des énergies renouvelables</a:t>
                      </a:r>
                    </a:p>
                    <a:p>
                      <a:pPr marL="180000" marR="0" lvl="0" indent="-216000" algn="l" defTabSz="914400" eaLnBrk="1" fontAlgn="auto" latinLnBrk="0" hangingPunct="1"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fr-FR" sz="1600" spc="-70" baseline="0" noProof="0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Très fort développement du </a:t>
                      </a:r>
                      <a:r>
                        <a:rPr lang="fr-FR" sz="1600" b="1" spc="-70" baseline="0" noProof="0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solaire PV (x14) </a:t>
                      </a:r>
                      <a:r>
                        <a:rPr lang="fr-FR" sz="1600" spc="-70" baseline="0" noProof="0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et de l'éolien (x6)</a:t>
                      </a:r>
                    </a:p>
                    <a:p>
                      <a:pPr marL="180000" marR="0" lvl="0" indent="-216000" algn="l" defTabSz="914400" eaLnBrk="1" fontAlgn="auto" latinLnBrk="0" hangingPunct="1"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fr-FR" sz="1600" b="1" noProof="0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6 nouveaux réacteurs nucléaires EPR 2</a:t>
                      </a:r>
                    </a:p>
                    <a:p>
                      <a:pPr marL="180000" marR="0" lvl="0" indent="-216000" algn="l" defTabSz="914400" eaLnBrk="1" fontAlgn="auto" latinLnBrk="0" hangingPunct="1"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fr-FR" sz="1600" noProof="0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Réduction de la consommation de gaz de 50% et gaz décarboné à 83% </a:t>
                      </a:r>
                    </a:p>
                  </a:txBody>
                  <a:tcPr marL="72000" marR="36000" marT="36000" marB="3600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EBD6"/>
                    </a:solidFill>
                  </a:tcPr>
                </a:tc>
                <a:tc>
                  <a:txBody>
                    <a:bodyPr/>
                    <a:lstStyle/>
                    <a:p>
                      <a:pPr marL="180000" marR="0" lvl="0" indent="-216000" algn="l" defTabSz="914400" eaLnBrk="1" fontAlgn="auto" latinLnBrk="0" hangingPunct="1"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fr-FR" sz="1600" b="1" noProof="0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Réduction de la demande d'énergie de 23% </a:t>
                      </a:r>
                      <a:r>
                        <a:rPr lang="fr-FR" sz="1600" b="0" noProof="0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et produite à </a:t>
                      </a:r>
                      <a:r>
                        <a:rPr lang="fr-FR" sz="1600" b="1" noProof="0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70% par des énergies renouvelables</a:t>
                      </a:r>
                    </a:p>
                    <a:p>
                      <a:pPr marL="180000" marR="0" lvl="0" indent="-216000" algn="l" defTabSz="914400" eaLnBrk="1" fontAlgn="auto" latinLnBrk="0" hangingPunct="1"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fr-FR" sz="1600" spc="-70" baseline="0" noProof="0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Très fort développement du </a:t>
                      </a:r>
                      <a:r>
                        <a:rPr lang="fr-FR" sz="1600" b="1" spc="-70" baseline="0" noProof="0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solaire PV (x14) </a:t>
                      </a:r>
                      <a:r>
                        <a:rPr lang="fr-FR" sz="1600" spc="-70" baseline="0" noProof="0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et éolien (x6,5)</a:t>
                      </a:r>
                    </a:p>
                    <a:p>
                      <a:pPr marL="180000" marR="0" lvl="0" indent="-216000" algn="l" defTabSz="914400" eaLnBrk="1" fontAlgn="auto" latinLnBrk="0" hangingPunct="1"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fr-FR" sz="1600" b="1" noProof="0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10 nouveaux réacteurs nucléaires EPR 2 </a:t>
                      </a:r>
                      <a:r>
                        <a:rPr lang="fr-FR" sz="1600" b="0" noProof="0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(fournissant 13% de la demande totale d'énergie)</a:t>
                      </a:r>
                    </a:p>
                    <a:p>
                      <a:pPr marL="180000" marR="0" lvl="0" indent="-216000" algn="l" defTabSz="914400" eaLnBrk="1" fontAlgn="auto" latinLnBrk="0" hangingPunct="1"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fr-FR" sz="1600" noProof="0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Réduction de la consommation de gaz de 15% et gaz décarboné à 50% </a:t>
                      </a:r>
                    </a:p>
                  </a:txBody>
                  <a:tcPr marL="72000" marR="36000" marT="36000" marB="3600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0E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800" b="1" spc="-20" noProof="0" dirty="0">
                          <a:solidFill>
                            <a:srgbClr val="231F20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Énergie</a:t>
                      </a:r>
                    </a:p>
                  </a:txBody>
                  <a:tcPr marL="36000" marR="216000" marT="137160" marB="13716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01729516"/>
                  </a:ext>
                </a:extLst>
              </a:tr>
              <a:tr h="1980000">
                <a:tc>
                  <a:txBody>
                    <a:bodyPr/>
                    <a:lstStyle/>
                    <a:p>
                      <a:pPr marL="0" marR="0" lvl="0" indent="0" algn="r" defTabSz="91440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800" b="1" spc="-20" noProof="0" dirty="0">
                          <a:solidFill>
                            <a:srgbClr val="231F20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Planification urbaine &amp; bâtiment</a:t>
                      </a:r>
                    </a:p>
                    <a:p>
                      <a:pPr marL="0" marR="0" lvl="0" indent="0" algn="r" defTabSz="91440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800" b="1" spc="-20" noProof="0" dirty="0">
                        <a:solidFill>
                          <a:srgbClr val="231F20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000" marR="216000" marT="137160" marB="13716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80000" indent="-216000" algn="l"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fr-FR" sz="1600" noProof="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« </a:t>
                      </a:r>
                      <a:r>
                        <a:rPr lang="fr-FR" sz="1600" noProof="0" dirty="0" err="1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Démétropolisation</a:t>
                      </a:r>
                      <a:r>
                        <a:rPr lang="fr-FR" sz="1600" noProof="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 » en faveur des villes moyennes et des zones rurales</a:t>
                      </a:r>
                    </a:p>
                    <a:p>
                      <a:pPr marL="180000" indent="-216000" algn="l"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fr-FR" sz="1600" b="1" noProof="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Rénovation massive et rapide</a:t>
                      </a:r>
                    </a:p>
                    <a:p>
                      <a:pPr marL="180000" indent="-216000" algn="l"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fr-FR" sz="1600" b="1" noProof="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Limitation forte de la construction neuve </a:t>
                      </a:r>
                      <a:r>
                        <a:rPr lang="fr-FR" sz="1600" b="0" noProof="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(transformation de logements vacants et résidences secondaires en résidences principales)</a:t>
                      </a:r>
                    </a:p>
                  </a:txBody>
                  <a:tcPr marL="72000" marR="36000" marT="36000" marB="3600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4F4"/>
                    </a:solidFill>
                  </a:tcPr>
                </a:tc>
                <a:tc>
                  <a:txBody>
                    <a:bodyPr/>
                    <a:lstStyle/>
                    <a:p>
                      <a:pPr marL="180000" indent="-216000" algn="l"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fr-FR" sz="1600" noProof="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Reconquête démographique des villes moyennes</a:t>
                      </a:r>
                    </a:p>
                    <a:p>
                      <a:pPr marL="180000" indent="-216000" algn="l"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fr-FR" sz="1600" b="1" noProof="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Rénovation massive </a:t>
                      </a:r>
                    </a:p>
                    <a:p>
                      <a:pPr marL="180000" indent="-216000" algn="l"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fr-FR" sz="1600" b="1" noProof="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Évolutions graduelles mais profondes des modes de vie </a:t>
                      </a:r>
                      <a:r>
                        <a:rPr lang="fr-FR" sz="1600" b="0" noProof="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(cohabitation plus développée et adaptation de la taille des logements à celle des ménages)</a:t>
                      </a:r>
                    </a:p>
                  </a:txBody>
                  <a:tcPr marL="72000" marR="36000" marT="36000" marB="3600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D9E7"/>
                    </a:solidFill>
                  </a:tcPr>
                </a:tc>
                <a:tc>
                  <a:txBody>
                    <a:bodyPr/>
                    <a:lstStyle/>
                    <a:p>
                      <a:pPr marL="180000" indent="-216000" algn="l"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fr-FR" sz="1600" b="1" noProof="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Métropolisation, mise en concurrence </a:t>
                      </a:r>
                      <a:br>
                        <a:rPr lang="fr-FR" sz="1600" b="1" noProof="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</a:br>
                      <a:r>
                        <a:rPr lang="fr-FR" sz="1600" b="1" noProof="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des territoires</a:t>
                      </a:r>
                      <a:r>
                        <a:rPr lang="fr-FR" sz="1600" b="0" noProof="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,</a:t>
                      </a:r>
                      <a:endParaRPr lang="fr-FR" sz="1600" b="1" noProof="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180000" indent="-216000" algn="l"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fr-FR" sz="1600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Déconstruction-reconstruction à grande</a:t>
                      </a:r>
                      <a:br>
                        <a:rPr lang="fr-FR" sz="1600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</a:br>
                      <a:r>
                        <a:rPr lang="fr-FR" sz="1600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 échelle de logements</a:t>
                      </a:r>
                    </a:p>
                    <a:p>
                      <a:pPr marL="180000" indent="-216000" algn="l"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fr-FR" sz="1600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Ensemble des logements rénovés mais </a:t>
                      </a:r>
                      <a:br>
                        <a:rPr lang="fr-FR" sz="1600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</a:br>
                      <a:r>
                        <a:rPr lang="fr-FR" sz="1600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de façon peu performante :  la moitié </a:t>
                      </a:r>
                      <a:br>
                        <a:rPr lang="fr-FR" sz="1600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</a:br>
                      <a:r>
                        <a:rPr lang="fr-FR" sz="1600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seulement au niveau Bâtiment Basse Consommation (BBC) </a:t>
                      </a:r>
                      <a:r>
                        <a:rPr lang="fr-FR" sz="1800" b="0" i="0" u="none" strike="noStrike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	</a:t>
                      </a:r>
                    </a:p>
                  </a:txBody>
                  <a:tcPr marL="72000" marR="36000" marT="36000" marB="3600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EBD6"/>
                    </a:solidFill>
                  </a:tcPr>
                </a:tc>
                <a:tc>
                  <a:txBody>
                    <a:bodyPr/>
                    <a:lstStyle/>
                    <a:p>
                      <a:pPr marL="180000" indent="-216000" algn="l"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fr-FR" sz="1600" b="1" noProof="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Maintien de la construction neuve</a:t>
                      </a:r>
                    </a:p>
                    <a:p>
                      <a:pPr marL="180000" indent="-216000" algn="l"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fr-FR" sz="1600" b="1" noProof="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Étalement urbain</a:t>
                      </a:r>
                    </a:p>
                    <a:p>
                      <a:pPr marL="180000" indent="-216000" algn="l"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fr-FR" sz="1600" noProof="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La moitié des logements seulement est</a:t>
                      </a:r>
                      <a:br>
                        <a:rPr lang="fr-FR" sz="1600" noProof="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</a:br>
                      <a:r>
                        <a:rPr lang="fr-FR" sz="1600" noProof="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rénovée au niveau BBC</a:t>
                      </a:r>
                    </a:p>
                    <a:p>
                      <a:pPr marL="180000" indent="-216000" algn="l"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fr-FR" sz="1600" noProof="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Les équipements se multiplient, alliant</a:t>
                      </a:r>
                      <a:br>
                        <a:rPr lang="fr-FR" sz="1600" noProof="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</a:br>
                      <a:r>
                        <a:rPr lang="fr-FR" sz="1600" noProof="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 innovations technologiques et efficacité énergétique</a:t>
                      </a:r>
                    </a:p>
                  </a:txBody>
                  <a:tcPr marL="72000" marR="36000" marT="36000" marB="3600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0E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800" b="1" spc="-20" noProof="0" dirty="0">
                          <a:solidFill>
                            <a:srgbClr val="231F20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Planification urbaine &amp; bâtiment</a:t>
                      </a:r>
                    </a:p>
                  </a:txBody>
                  <a:tcPr marL="36000" marR="216000" marT="137160" marB="13716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55391265"/>
                  </a:ext>
                </a:extLst>
              </a:tr>
              <a:tr h="1980000">
                <a:tc>
                  <a:txBody>
                    <a:bodyPr/>
                    <a:lstStyle/>
                    <a:p>
                      <a:pPr marL="0" marR="0" lvl="0" indent="0" algn="r" defTabSz="91440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800" b="1" spc="-20" noProof="0" dirty="0">
                          <a:solidFill>
                            <a:srgbClr val="231F20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Mobilité individuelle</a:t>
                      </a:r>
                    </a:p>
                    <a:p>
                      <a:pPr marL="0" marR="0" lvl="0" indent="0" algn="r" defTabSz="91440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800" b="1" spc="-20" noProof="0" dirty="0">
                        <a:solidFill>
                          <a:srgbClr val="231F20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000" marR="216000" marT="137160" marB="13716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80000" indent="-216000" algn="l"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fr-FR" sz="1600" b="1" noProof="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Réduction forte de la mobilité </a:t>
                      </a:r>
                    </a:p>
                    <a:p>
                      <a:pPr marL="180000" indent="-216000" algn="l"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fr-FR" sz="1600" b="1" noProof="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Réduction d’un tiers des km parcourus </a:t>
                      </a:r>
                      <a:r>
                        <a:rPr lang="fr-FR" sz="1600" noProof="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par personne</a:t>
                      </a:r>
                    </a:p>
                    <a:p>
                      <a:pPr marL="180000" indent="-216000" algn="l"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fr-FR" sz="1600" noProof="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La moitié des trajets </a:t>
                      </a:r>
                      <a:r>
                        <a:rPr lang="fr-FR" sz="1600" b="1" noProof="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à pied ou à vélo</a:t>
                      </a:r>
                    </a:p>
                  </a:txBody>
                  <a:tcPr marL="72000" marR="36000" marT="36000" marB="3600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4F4"/>
                    </a:solidFill>
                  </a:tcPr>
                </a:tc>
                <a:tc>
                  <a:txBody>
                    <a:bodyPr/>
                    <a:lstStyle/>
                    <a:p>
                      <a:pPr marL="180000" indent="-216000" algn="l"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fr-FR" sz="1600" b="1" noProof="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Mobilité maîtrisée</a:t>
                      </a:r>
                    </a:p>
                    <a:p>
                      <a:pPr marL="180000" indent="-216000" algn="l"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fr-FR" sz="1600" b="1" noProof="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- 17 % de km </a:t>
                      </a:r>
                      <a:r>
                        <a:rPr lang="fr-FR" sz="1600" b="0" noProof="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parcourus par personne</a:t>
                      </a:r>
                    </a:p>
                    <a:p>
                      <a:pPr marL="180000" indent="-216000" algn="l"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fr-FR" sz="1600" b="0" noProof="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Près de la moitié des trajets à pied ou à vélo</a:t>
                      </a:r>
                      <a:endParaRPr lang="fr-FR" sz="1600" noProof="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2000" marR="36000" marT="36000" marB="3600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D9E7"/>
                    </a:solidFill>
                  </a:tcPr>
                </a:tc>
                <a:tc>
                  <a:txBody>
                    <a:bodyPr/>
                    <a:lstStyle/>
                    <a:p>
                      <a:pPr marL="180000" indent="-216000" algn="l"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fr-FR" sz="1600" b="1" noProof="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Accompagnement de l'État </a:t>
                      </a:r>
                      <a:r>
                        <a:rPr lang="fr-FR" sz="1600" noProof="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pour faciliter </a:t>
                      </a:r>
                      <a:br>
                        <a:rPr lang="fr-FR" sz="1600" noProof="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</a:br>
                      <a:r>
                        <a:rPr lang="fr-FR" sz="1600" noProof="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la maitrise de la mobilité : infrastructures, </a:t>
                      </a:r>
                      <a:br>
                        <a:rPr lang="fr-FR" sz="1600" noProof="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</a:br>
                      <a:r>
                        <a:rPr lang="fr-FR" sz="1600" noProof="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télétravail massif, covoiturage</a:t>
                      </a:r>
                    </a:p>
                    <a:p>
                      <a:pPr marL="180000" indent="-216000" algn="l"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fr-FR" sz="1600" b="1" noProof="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+ 13 % de km parcourus </a:t>
                      </a:r>
                      <a:r>
                        <a:rPr lang="fr-FR" sz="1600" noProof="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par personne</a:t>
                      </a:r>
                    </a:p>
                    <a:p>
                      <a:pPr marL="180000" indent="-216000" algn="l"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fr-FR" sz="1600" noProof="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30 % des trajets à pied ou à vélo</a:t>
                      </a:r>
                    </a:p>
                  </a:txBody>
                  <a:tcPr marL="72000" marR="36000" marT="36000" marB="3600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EBD6"/>
                    </a:solidFill>
                  </a:tcPr>
                </a:tc>
                <a:tc>
                  <a:txBody>
                    <a:bodyPr/>
                    <a:lstStyle/>
                    <a:p>
                      <a:pPr marL="180000" indent="-216000" algn="l"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fr-FR" sz="1600" b="1" noProof="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Augmentation forte des mobilités</a:t>
                      </a:r>
                    </a:p>
                    <a:p>
                      <a:pPr marL="180000" indent="-216000" algn="l"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fr-FR" sz="1600" b="1" noProof="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+ 28 % de km parcourus</a:t>
                      </a:r>
                      <a:r>
                        <a:rPr lang="fr-FR" sz="1600" b="0" noProof="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 par personne</a:t>
                      </a:r>
                    </a:p>
                    <a:p>
                      <a:pPr marL="180000" indent="-216000" algn="l"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fr-FR" sz="1600" b="0" noProof="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Recherche de vitesse</a:t>
                      </a:r>
                    </a:p>
                    <a:p>
                      <a:pPr marL="180000" indent="-216000" algn="l"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fr-FR" sz="1600" b="0" noProof="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20 % des trajets à pied ou à vélo</a:t>
                      </a:r>
                    </a:p>
                  </a:txBody>
                  <a:tcPr marL="72000" marR="36000" marT="36000" marB="3600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0E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800" b="1" spc="-20" noProof="0" dirty="0">
                          <a:solidFill>
                            <a:srgbClr val="231F20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Mobilité individuelle</a:t>
                      </a:r>
                    </a:p>
                  </a:txBody>
                  <a:tcPr marL="36000" marR="216000" marT="137160" marB="13716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26376186"/>
                  </a:ext>
                </a:extLst>
              </a:tr>
              <a:tr h="1980000">
                <a:tc>
                  <a:txBody>
                    <a:bodyPr/>
                    <a:lstStyle/>
                    <a:p>
                      <a:pPr marL="0" marR="0" lvl="0" indent="0" algn="r" defTabSz="91440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800" b="1" spc="-20" noProof="0" dirty="0">
                          <a:solidFill>
                            <a:srgbClr val="231F20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/>
                        </a:rPr>
                        <a:t>Économie, revenus, emplois</a:t>
                      </a:r>
                      <a:endParaRPr lang="fr-FR" sz="1800" b="1" spc="-20" noProof="0" dirty="0">
                        <a:solidFill>
                          <a:srgbClr val="231F20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000" marR="216000" marT="137160" marB="13716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80000" indent="-216000" algn="l"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fr-FR" sz="1600" b="1" noProof="0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Nouveaux indicateurs de prospérité</a:t>
                      </a:r>
                      <a:br>
                        <a:rPr lang="fr-FR" sz="1600" b="1" noProof="0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</a:br>
                      <a:r>
                        <a:rPr lang="fr-FR" sz="1600" b="0" noProof="0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(écarts de revenus, qualité de la vie…)</a:t>
                      </a:r>
                    </a:p>
                    <a:p>
                      <a:pPr marL="180000" indent="-216000" algn="l"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fr-FR" sz="1600" b="1" noProof="0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Commerce international contracté</a:t>
                      </a:r>
                    </a:p>
                    <a:p>
                      <a:pPr marL="180000" indent="-216000" algn="l"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fr-FR" sz="1600" noProof="0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Taux de croissance du PIB de 1,1% en 2050 </a:t>
                      </a:r>
                      <a:br>
                        <a:rPr lang="fr-FR" sz="1600" noProof="0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</a:br>
                      <a:r>
                        <a:rPr lang="fr-FR" sz="1600" noProof="0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(après une légère diminution jusqu'en 2030)</a:t>
                      </a:r>
                    </a:p>
                    <a:p>
                      <a:pPr marL="180000" indent="-216000" algn="l"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fr-FR" sz="1600" b="1" noProof="0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-4% d'emplois par rapport à 2020</a:t>
                      </a:r>
                      <a:r>
                        <a:rPr lang="fr-FR" sz="1600" noProof="0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 </a:t>
                      </a:r>
                    </a:p>
                    <a:p>
                      <a:pPr marL="180000" indent="-216000" algn="l"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fr-FR" sz="1600" noProof="0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Revenu disponible des ménages égal au tendanciel</a:t>
                      </a:r>
                    </a:p>
                  </a:txBody>
                  <a:tcPr marL="72000" marR="36000" marT="36000" marB="3600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4F4"/>
                    </a:solidFill>
                  </a:tcPr>
                </a:tc>
                <a:tc>
                  <a:txBody>
                    <a:bodyPr/>
                    <a:lstStyle/>
                    <a:p>
                      <a:pPr marL="180000" marR="0" lvl="0" indent="-216000" algn="l" defTabSz="914400" eaLnBrk="1" fontAlgn="auto" latinLnBrk="0" hangingPunct="1"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fr-FR" sz="1600" b="1" noProof="0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Croissance qualitative</a:t>
                      </a:r>
                    </a:p>
                    <a:p>
                      <a:pPr marL="180000" marR="0" lvl="0" indent="-216000" algn="l" defTabSz="914400" eaLnBrk="1" fontAlgn="auto" latinLnBrk="0" hangingPunct="1"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fr-FR" sz="1600" noProof="0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Investissement massif (efficacité, </a:t>
                      </a:r>
                      <a:r>
                        <a:rPr lang="fr-FR" sz="1600" noProof="0" dirty="0" err="1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EnR</a:t>
                      </a:r>
                      <a:r>
                        <a:rPr lang="fr-FR" sz="1600" noProof="0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 et infrastructures)</a:t>
                      </a:r>
                    </a:p>
                    <a:p>
                      <a:pPr marL="180000" marR="0" lvl="0" indent="-216000" algn="l" defTabSz="914400" eaLnBrk="1" fontAlgn="auto" latinLnBrk="0" hangingPunct="1"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fr-FR" sz="1600" noProof="0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Commerce international régulé</a:t>
                      </a:r>
                    </a:p>
                    <a:p>
                      <a:pPr marL="180000" marR="0" lvl="0" indent="-216000" algn="l" defTabSz="914400" eaLnBrk="1" fontAlgn="auto" latinLnBrk="0" hangingPunct="1"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fr-FR" sz="1600" spc="-30" baseline="0" noProof="0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Taux</a:t>
                      </a:r>
                      <a:r>
                        <a:rPr lang="fr-FR" sz="1600" spc="-300" baseline="0" noProof="0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fr-FR" sz="1600" spc="-30" baseline="0" noProof="0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de</a:t>
                      </a:r>
                      <a:r>
                        <a:rPr lang="fr-FR" sz="1600" spc="-300" baseline="0" noProof="0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fr-FR" sz="1600" spc="-30" baseline="0" noProof="0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croissance</a:t>
                      </a:r>
                      <a:r>
                        <a:rPr lang="fr-FR" sz="1600" spc="-300" baseline="0" noProof="0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fr-FR" sz="1600" spc="-30" baseline="0" noProof="0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du</a:t>
                      </a:r>
                      <a:r>
                        <a:rPr lang="fr-FR" sz="1600" spc="-300" baseline="0" noProof="0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fr-FR" sz="1600" spc="-30" baseline="0" noProof="0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PIB</a:t>
                      </a:r>
                      <a:r>
                        <a:rPr lang="fr-FR" sz="1600" spc="-300" baseline="0" noProof="0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fr-FR" sz="1600" spc="-30" baseline="0" noProof="0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de</a:t>
                      </a:r>
                      <a:r>
                        <a:rPr lang="fr-FR" sz="1600" spc="-300" baseline="0" noProof="0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fr-FR" sz="1600" spc="-30" baseline="0" noProof="0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1,33%</a:t>
                      </a:r>
                      <a:r>
                        <a:rPr lang="fr-FR" sz="1600" spc="-300" baseline="0" noProof="0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fr-FR" sz="1600" spc="-30" baseline="0" noProof="0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en</a:t>
                      </a:r>
                      <a:r>
                        <a:rPr lang="fr-FR" sz="1600" spc="-300" baseline="0" noProof="0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fr-FR" sz="1600" spc="-30" baseline="0" noProof="0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2050</a:t>
                      </a:r>
                    </a:p>
                    <a:p>
                      <a:pPr marL="180000" indent="-216000" algn="l"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fr-FR" sz="1600" b="1" noProof="0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+3% d'emplois par rapport à 2020</a:t>
                      </a:r>
                      <a:r>
                        <a:rPr lang="fr-FR" sz="1600" noProof="0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 </a:t>
                      </a:r>
                    </a:p>
                    <a:p>
                      <a:pPr marL="180000" indent="-216000" algn="l"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fr-FR" sz="1600" noProof="0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+2 300 € de revenu disponible des ménages par rapport tendanciel</a:t>
                      </a:r>
                    </a:p>
                  </a:txBody>
                  <a:tcPr marL="72000" marR="36000" marT="36000" marB="3600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D9E7"/>
                    </a:solidFill>
                  </a:tcPr>
                </a:tc>
                <a:tc>
                  <a:txBody>
                    <a:bodyPr/>
                    <a:lstStyle/>
                    <a:p>
                      <a:pPr marL="180000" indent="-216000" algn="l"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fr-FR" sz="1600" b="1" noProof="0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Croissance verte</a:t>
                      </a:r>
                    </a:p>
                    <a:p>
                      <a:pPr marL="180000" indent="-216000" algn="l"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fr-FR" sz="1600" noProof="0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Concurrence internationale et échanges mondialisés</a:t>
                      </a:r>
                    </a:p>
                    <a:p>
                      <a:pPr marL="180000" indent="-216000" algn="l"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fr-FR" sz="1600" spc="-30" baseline="0" noProof="0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Taux</a:t>
                      </a:r>
                      <a:r>
                        <a:rPr lang="fr-FR" sz="1600" spc="-300" baseline="0" noProof="0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fr-FR" sz="1600" spc="-30" baseline="0" noProof="0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de</a:t>
                      </a:r>
                      <a:r>
                        <a:rPr lang="fr-FR" sz="1600" spc="-300" baseline="0" noProof="0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fr-FR" sz="1600" spc="-30" baseline="0" noProof="0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croissance</a:t>
                      </a:r>
                      <a:r>
                        <a:rPr lang="fr-FR" sz="1600" spc="-300" baseline="0" noProof="0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fr-FR" sz="1600" spc="-30" baseline="0" noProof="0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du</a:t>
                      </a:r>
                      <a:r>
                        <a:rPr lang="fr-FR" sz="1600" spc="-300" baseline="0" noProof="0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fr-FR" sz="1600" spc="-30" baseline="0" noProof="0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PIB</a:t>
                      </a:r>
                      <a:r>
                        <a:rPr lang="fr-FR" sz="1600" spc="-300" baseline="0" noProof="0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fr-FR" sz="1600" spc="-30" baseline="0" noProof="0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de</a:t>
                      </a:r>
                      <a:r>
                        <a:rPr lang="fr-FR" sz="1600" spc="-300" baseline="0" noProof="0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fr-FR" sz="1600" spc="-30" baseline="0" noProof="0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1,32%</a:t>
                      </a:r>
                      <a:r>
                        <a:rPr lang="fr-FR" sz="1600" spc="-300" baseline="0" noProof="0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fr-FR" sz="1600" spc="-30" baseline="0" noProof="0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en</a:t>
                      </a:r>
                      <a:r>
                        <a:rPr lang="fr-FR" sz="1600" spc="-300" baseline="0" noProof="0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fr-FR" sz="1600" spc="-30" baseline="0" noProof="0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2050 </a:t>
                      </a:r>
                      <a:br>
                        <a:rPr lang="fr-FR" sz="1600" spc="-30" baseline="0" noProof="0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</a:br>
                      <a:r>
                        <a:rPr lang="fr-FR" sz="1600" spc="-30" baseline="0" noProof="0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(scénario tendanciel = +1,30%)</a:t>
                      </a:r>
                    </a:p>
                    <a:p>
                      <a:pPr marL="180000" indent="-216000" algn="l"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fr-FR" sz="1600" b="1" noProof="0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+3% d'emplois par rapport à 2020</a:t>
                      </a:r>
                      <a:r>
                        <a:rPr lang="fr-FR" sz="1600" noProof="0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 </a:t>
                      </a:r>
                    </a:p>
                    <a:p>
                      <a:pPr marL="180000" indent="-216000" algn="l"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fr-FR" sz="1600" noProof="0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+1 000€ de revenu disponible des ménages par rapport au tendanciel</a:t>
                      </a:r>
                    </a:p>
                  </a:txBody>
                  <a:tcPr marL="72000" marR="36000" marT="36000" marB="3600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EBD6"/>
                    </a:solidFill>
                  </a:tcPr>
                </a:tc>
                <a:tc>
                  <a:txBody>
                    <a:bodyPr/>
                    <a:lstStyle/>
                    <a:p>
                      <a:pPr marL="180000" indent="-216000" algn="l"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fr-FR" sz="1600" b="1" noProof="0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Croissance économique carbonée et mondialisée</a:t>
                      </a:r>
                    </a:p>
                    <a:p>
                      <a:pPr marL="180000" indent="-216000" algn="l"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fr-FR" sz="1600" b="0" noProof="0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Fiscalité carbone minimaliste et ciblée</a:t>
                      </a:r>
                    </a:p>
                    <a:p>
                      <a:pPr marL="180000" indent="-216000" algn="l"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fr-FR" sz="1600" b="1" spc="-20" noProof="0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Accroissement des inégalités </a:t>
                      </a:r>
                      <a:r>
                        <a:rPr lang="fr-FR" sz="1600" b="0" spc="-20" noProof="0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(revenus, accès à l'eau, matières</a:t>
                      </a:r>
                      <a:r>
                        <a:rPr lang="fr-FR" sz="1600" spc="-20" baseline="0" noProof="0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…)</a:t>
                      </a:r>
                    </a:p>
                    <a:p>
                      <a:pPr marL="180000" marR="0" lvl="0" indent="-216000" algn="l" defTabSz="914400" eaLnBrk="1" fontAlgn="auto" latinLnBrk="0" hangingPunct="1"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fr-FR" sz="1600" spc="-30" baseline="0" noProof="0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Taux</a:t>
                      </a:r>
                      <a:r>
                        <a:rPr lang="fr-FR" sz="1600" spc="-300" baseline="0" noProof="0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fr-FR" sz="1600" spc="-30" baseline="0" noProof="0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de</a:t>
                      </a:r>
                      <a:r>
                        <a:rPr lang="fr-FR" sz="1600" spc="-300" baseline="0" noProof="0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fr-FR" sz="1600" spc="-30" baseline="0" noProof="0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croissance</a:t>
                      </a:r>
                      <a:r>
                        <a:rPr lang="fr-FR" sz="1600" spc="-300" baseline="0" noProof="0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fr-FR" sz="1600" spc="-30" baseline="0" noProof="0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du</a:t>
                      </a:r>
                      <a:r>
                        <a:rPr lang="fr-FR" sz="1600" spc="-300" baseline="0" noProof="0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fr-FR" sz="1600" b="1" spc="-30" baseline="0" noProof="0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PIB</a:t>
                      </a:r>
                      <a:r>
                        <a:rPr lang="fr-FR" sz="1600" b="1" spc="-300" baseline="0" noProof="0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fr-FR" sz="1600" b="1" spc="-30" baseline="0" noProof="0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de</a:t>
                      </a:r>
                      <a:r>
                        <a:rPr lang="fr-FR" sz="1600" b="1" spc="-300" baseline="0" noProof="0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fr-FR" sz="1600" b="1" spc="-30" baseline="0" noProof="0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1,34%</a:t>
                      </a:r>
                      <a:r>
                        <a:rPr lang="fr-FR" sz="1600" b="1" spc="-300" baseline="0" noProof="0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fr-FR" sz="1600" spc="-30" baseline="0" noProof="0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en</a:t>
                      </a:r>
                      <a:r>
                        <a:rPr lang="fr-FR" sz="1600" spc="-300" baseline="0" noProof="0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fr-FR" sz="1600" spc="-30" baseline="0" noProof="0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2050 </a:t>
                      </a:r>
                    </a:p>
                    <a:p>
                      <a:pPr marL="180000" marR="0" lvl="0" indent="-216000" algn="l" defTabSz="914400" eaLnBrk="1" fontAlgn="auto" latinLnBrk="0" hangingPunct="1"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fr-FR" sz="1600" b="1" noProof="0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+5% d'emplois par rapport à 2020</a:t>
                      </a:r>
                      <a:r>
                        <a:rPr lang="fr-FR" sz="1600" noProof="0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 </a:t>
                      </a:r>
                    </a:p>
                    <a:p>
                      <a:pPr marL="180000" indent="-216000" algn="l"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fr-FR" sz="1600" noProof="0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+1 500€ de revenu disponible des ménages /tendanciel</a:t>
                      </a:r>
                    </a:p>
                  </a:txBody>
                  <a:tcPr marL="72000" marR="36000" marT="36000" marB="3600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0E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800" b="1" spc="-20" noProof="0" dirty="0">
                          <a:solidFill>
                            <a:srgbClr val="231F20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/>
                        </a:rPr>
                        <a:t>Économie, revenus, emplois</a:t>
                      </a:r>
                    </a:p>
                  </a:txBody>
                  <a:tcPr marL="108000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41256017"/>
                  </a:ext>
                </a:extLst>
              </a:tr>
            </a:tbl>
          </a:graphicData>
        </a:graphic>
      </p:graphicFrame>
      <p:pic>
        <p:nvPicPr>
          <p:cNvPr id="43" name="object 51">
            <a:extLst>
              <a:ext uri="{FF2B5EF4-FFF2-40B4-BE49-F238E27FC236}">
                <a16:creationId xmlns:a16="http://schemas.microsoft.com/office/drawing/2014/main" id="{50EDAC3E-0444-97A9-11A1-94D207067319}"/>
              </a:ext>
            </a:extLst>
          </p:cNvPr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493017" y="7013484"/>
            <a:ext cx="1851952" cy="1141926"/>
          </a:xfrm>
          <a:prstGeom prst="rect">
            <a:avLst/>
          </a:prstGeom>
        </p:spPr>
      </p:pic>
      <p:pic>
        <p:nvPicPr>
          <p:cNvPr id="45" name="object 83">
            <a:extLst>
              <a:ext uri="{FF2B5EF4-FFF2-40B4-BE49-F238E27FC236}">
                <a16:creationId xmlns:a16="http://schemas.microsoft.com/office/drawing/2014/main" id="{48709370-15BC-7D10-1898-87AA05E15E66}"/>
              </a:ext>
            </a:extLst>
          </p:cNvPr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26245360" y="7029931"/>
            <a:ext cx="1620659" cy="1132976"/>
          </a:xfrm>
          <a:prstGeom prst="rect">
            <a:avLst/>
          </a:prstGeom>
        </p:spPr>
      </p:pic>
      <p:pic>
        <p:nvPicPr>
          <p:cNvPr id="47" name="object 62">
            <a:extLst>
              <a:ext uri="{FF2B5EF4-FFF2-40B4-BE49-F238E27FC236}">
                <a16:creationId xmlns:a16="http://schemas.microsoft.com/office/drawing/2014/main" id="{FFEC2D88-8012-2A18-8B95-2E73F6ADE145}"/>
              </a:ext>
            </a:extLst>
          </p:cNvPr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20088995" y="16529426"/>
            <a:ext cx="1248301" cy="1193825"/>
          </a:xfrm>
          <a:prstGeom prst="rect">
            <a:avLst/>
          </a:prstGeom>
        </p:spPr>
      </p:pic>
      <p:pic>
        <p:nvPicPr>
          <p:cNvPr id="53" name="object 61">
            <a:extLst>
              <a:ext uri="{FF2B5EF4-FFF2-40B4-BE49-F238E27FC236}">
                <a16:creationId xmlns:a16="http://schemas.microsoft.com/office/drawing/2014/main" id="{A91266D9-834F-417A-0F26-C13000EB3732}"/>
              </a:ext>
            </a:extLst>
          </p:cNvPr>
          <p:cNvPicPr/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aturation sat="66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9854530" y="14523926"/>
            <a:ext cx="1710307" cy="1193825"/>
          </a:xfrm>
          <a:prstGeom prst="rect">
            <a:avLst/>
          </a:prstGeom>
        </p:spPr>
      </p:pic>
      <p:pic>
        <p:nvPicPr>
          <p:cNvPr id="52" name="object 86">
            <a:extLst>
              <a:ext uri="{FF2B5EF4-FFF2-40B4-BE49-F238E27FC236}">
                <a16:creationId xmlns:a16="http://schemas.microsoft.com/office/drawing/2014/main" id="{D46C8E7F-29E1-EA53-43CC-0C22E8E97238}"/>
              </a:ext>
            </a:extLst>
          </p:cNvPr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26401929" y="14288195"/>
            <a:ext cx="1710308" cy="1382318"/>
          </a:xfrm>
          <a:prstGeom prst="rect">
            <a:avLst/>
          </a:prstGeom>
        </p:spPr>
      </p:pic>
      <p:pic>
        <p:nvPicPr>
          <p:cNvPr id="46" name="object 56">
            <a:extLst>
              <a:ext uri="{FF2B5EF4-FFF2-40B4-BE49-F238E27FC236}">
                <a16:creationId xmlns:a16="http://schemas.microsoft.com/office/drawing/2014/main" id="{3C6D95E8-1A63-83F2-0F42-6105B1178F24}"/>
              </a:ext>
            </a:extLst>
          </p:cNvPr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13499083" y="8408082"/>
            <a:ext cx="1468586" cy="1317402"/>
          </a:xfrm>
          <a:prstGeom prst="rect">
            <a:avLst/>
          </a:prstGeom>
        </p:spPr>
      </p:pic>
      <p:pic>
        <p:nvPicPr>
          <p:cNvPr id="14" name="object 14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3462351" y="938212"/>
            <a:ext cx="3943173" cy="2152934"/>
          </a:xfrm>
          <a:prstGeom prst="rect">
            <a:avLst/>
          </a:prstGeom>
        </p:spPr>
      </p:pic>
      <p:sp>
        <p:nvSpPr>
          <p:cNvPr id="27" name="object 27"/>
          <p:cNvSpPr txBox="1"/>
          <p:nvPr/>
        </p:nvSpPr>
        <p:spPr>
          <a:xfrm>
            <a:off x="3022807" y="2996171"/>
            <a:ext cx="1117434" cy="1256622"/>
          </a:xfrm>
          <a:prstGeom prst="rect">
            <a:avLst/>
          </a:prstGeom>
        </p:spPr>
        <p:txBody>
          <a:bodyPr vert="horz" wrap="square" lIns="0" tIns="25396" rIns="0" bIns="0" rtlCol="0">
            <a:spAutoFit/>
          </a:bodyPr>
          <a:lstStyle/>
          <a:p>
            <a:pPr marL="25396" marR="0" lvl="0" indent="0" algn="l" defTabSz="1829440" rtl="0" eaLnBrk="1" fontAlgn="auto" latinLnBrk="0" hangingPunct="1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7999" b="1" i="0" u="none" strike="noStrike" kern="1200" cap="none" spc="-880" normalizeH="0" baseline="0" noProof="0" dirty="0">
                <a:ln>
                  <a:noFill/>
                </a:ln>
                <a:solidFill>
                  <a:srgbClr val="5487C0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S1</a:t>
            </a:r>
            <a:endParaRPr kumimoji="0" sz="7999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/>
              <a:ea typeface="+mn-ea"/>
              <a:cs typeface="Tahoma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4289405" y="3167397"/>
            <a:ext cx="3042468" cy="1015649"/>
          </a:xfrm>
          <a:prstGeom prst="rect">
            <a:avLst/>
          </a:prstGeom>
        </p:spPr>
        <p:txBody>
          <a:bodyPr vert="horz" wrap="square" lIns="0" tIns="91426" rIns="0" bIns="0" rtlCol="0">
            <a:spAutoFit/>
          </a:bodyPr>
          <a:lstStyle/>
          <a:p>
            <a:pPr marL="25396" marR="10158" lvl="0" indent="0" algn="l" defTabSz="1829440" rtl="0" eaLnBrk="1" fontAlgn="auto" latinLnBrk="0" hangingPunct="1">
              <a:lnSpc>
                <a:spcPts val="3599"/>
              </a:lnSpc>
              <a:spcBef>
                <a:spcPts val="72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3399" b="1" i="0" u="none" strike="noStrike" kern="1200" cap="none" spc="10" normalizeH="0" baseline="0" noProof="0" dirty="0">
                <a:ln>
                  <a:noFill/>
                </a:ln>
                <a:solidFill>
                  <a:srgbClr val="5487C0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GÉNÉRATION</a:t>
            </a:r>
            <a:br>
              <a:rPr kumimoji="0" lang="fr-FR" sz="3399" b="1" i="0" u="none" strike="noStrike" kern="1200" cap="none" spc="10" normalizeH="0" baseline="0" noProof="0" dirty="0">
                <a:ln>
                  <a:noFill/>
                </a:ln>
                <a:solidFill>
                  <a:srgbClr val="5487C0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</a:br>
            <a:r>
              <a:rPr kumimoji="0" lang="fr-FR" sz="3399" b="1" i="0" u="none" strike="noStrike" kern="1200" cap="none" spc="10" normalizeH="0" baseline="0" noProof="0" dirty="0">
                <a:ln>
                  <a:noFill/>
                </a:ln>
                <a:solidFill>
                  <a:srgbClr val="5487C0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FRUGALE</a:t>
            </a:r>
            <a:endParaRPr kumimoji="0" sz="3399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/>
              <a:ea typeface="+mn-ea"/>
              <a:cs typeface="Tahoma"/>
            </a:endParaRPr>
          </a:p>
        </p:txBody>
      </p:sp>
      <p:sp>
        <p:nvSpPr>
          <p:cNvPr id="33" name="object 33"/>
          <p:cNvSpPr/>
          <p:nvPr/>
        </p:nvSpPr>
        <p:spPr>
          <a:xfrm>
            <a:off x="3030206" y="3106357"/>
            <a:ext cx="4716000" cy="0"/>
          </a:xfrm>
          <a:custGeom>
            <a:avLst/>
            <a:gdLst/>
            <a:ahLst/>
            <a:cxnLst/>
            <a:rect l="l" t="t" r="r" b="b"/>
            <a:pathLst>
              <a:path w="2529840">
                <a:moveTo>
                  <a:pt x="0" y="0"/>
                </a:moveTo>
                <a:lnTo>
                  <a:pt x="2529509" y="0"/>
                </a:lnTo>
              </a:path>
            </a:pathLst>
          </a:custGeom>
          <a:ln w="12700">
            <a:solidFill>
              <a:srgbClr val="77ACD9"/>
            </a:solidFill>
            <a:prstDash val="sysDash"/>
          </a:ln>
        </p:spPr>
        <p:txBody>
          <a:bodyPr wrap="square" lIns="0" tIns="0" rIns="0" bIns="0" rtlCol="0"/>
          <a:lstStyle/>
          <a:p>
            <a:pPr marL="0" marR="0" lvl="0" indent="0" algn="l" defTabSz="182944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7201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5" name="object 15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10403582" y="1226605"/>
            <a:ext cx="3649328" cy="1864541"/>
          </a:xfrm>
          <a:prstGeom prst="rect">
            <a:avLst/>
          </a:prstGeom>
        </p:spPr>
      </p:pic>
      <p:sp>
        <p:nvSpPr>
          <p:cNvPr id="29" name="object 29"/>
          <p:cNvSpPr txBox="1"/>
          <p:nvPr/>
        </p:nvSpPr>
        <p:spPr>
          <a:xfrm>
            <a:off x="9575006" y="2996171"/>
            <a:ext cx="1258383" cy="1256622"/>
          </a:xfrm>
          <a:prstGeom prst="rect">
            <a:avLst/>
          </a:prstGeom>
        </p:spPr>
        <p:txBody>
          <a:bodyPr vert="horz" wrap="square" lIns="0" tIns="25396" rIns="0" bIns="0" rtlCol="0">
            <a:spAutoFit/>
          </a:bodyPr>
          <a:lstStyle/>
          <a:p>
            <a:pPr marL="25396" marR="0" lvl="0" indent="0" algn="l" defTabSz="1829440" rtl="0" eaLnBrk="1" fontAlgn="auto" latinLnBrk="0" hangingPunct="1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7999" b="1" i="0" u="none" strike="noStrike" kern="1200" cap="none" spc="-330" normalizeH="0" baseline="0" noProof="0" dirty="0">
                <a:ln>
                  <a:noFill/>
                </a:ln>
                <a:solidFill>
                  <a:srgbClr val="99338E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S2</a:t>
            </a:r>
            <a:endParaRPr kumimoji="0" sz="7999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/>
              <a:ea typeface="+mn-ea"/>
              <a:cs typeface="Tahoma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10938051" y="3167397"/>
            <a:ext cx="3921437" cy="1477313"/>
          </a:xfrm>
          <a:prstGeom prst="rect">
            <a:avLst/>
          </a:prstGeom>
        </p:spPr>
        <p:txBody>
          <a:bodyPr vert="horz" wrap="square" lIns="0" tIns="91426" rIns="0" bIns="0" rtlCol="0">
            <a:spAutoFit/>
          </a:bodyPr>
          <a:lstStyle/>
          <a:p>
            <a:pPr marL="25396" marR="10158" lvl="0" indent="0" algn="l" defTabSz="1829440" rtl="0" eaLnBrk="1" fontAlgn="auto" latinLnBrk="0" hangingPunct="1">
              <a:lnSpc>
                <a:spcPts val="3599"/>
              </a:lnSpc>
              <a:spcBef>
                <a:spcPts val="72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3399" b="1" i="0" u="none" strike="noStrike" kern="1200" cap="none" spc="10" normalizeH="0" baseline="0" noProof="0" dirty="0">
                <a:ln>
                  <a:noFill/>
                </a:ln>
                <a:solidFill>
                  <a:srgbClr val="99338E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COOPÉRATIONS</a:t>
            </a:r>
            <a:br>
              <a:rPr kumimoji="0" lang="fr-FR" sz="3399" b="1" i="0" u="none" strike="noStrike" kern="1200" cap="none" spc="10" normalizeH="0" baseline="0" noProof="0" dirty="0">
                <a:ln>
                  <a:noFill/>
                </a:ln>
                <a:solidFill>
                  <a:srgbClr val="99338E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</a:br>
            <a:r>
              <a:rPr kumimoji="0" lang="fr-FR" sz="3399" b="1" i="0" u="none" strike="noStrike" kern="1200" cap="none" spc="10" normalizeH="0" baseline="0" noProof="0" dirty="0">
                <a:ln>
                  <a:noFill/>
                </a:ln>
                <a:solidFill>
                  <a:srgbClr val="99338E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TERRITORIALES</a:t>
            </a:r>
            <a:br>
              <a:rPr kumimoji="0" lang="fr-FR" sz="3399" b="1" i="0" u="none" strike="noStrike" kern="1200" cap="none" spc="10" normalizeH="0" baseline="0" noProof="0" dirty="0">
                <a:ln>
                  <a:noFill/>
                </a:ln>
                <a:solidFill>
                  <a:srgbClr val="99338E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</a:br>
            <a:endParaRPr kumimoji="0" sz="3399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/>
              <a:ea typeface="+mn-ea"/>
              <a:cs typeface="Tahoma"/>
            </a:endParaRPr>
          </a:p>
        </p:txBody>
      </p:sp>
      <p:sp>
        <p:nvSpPr>
          <p:cNvPr id="34" name="object 34"/>
          <p:cNvSpPr/>
          <p:nvPr/>
        </p:nvSpPr>
        <p:spPr>
          <a:xfrm>
            <a:off x="9694369" y="3106357"/>
            <a:ext cx="4716000" cy="0"/>
          </a:xfrm>
          <a:custGeom>
            <a:avLst/>
            <a:gdLst/>
            <a:ahLst/>
            <a:cxnLst/>
            <a:rect l="l" t="t" r="r" b="b"/>
            <a:pathLst>
              <a:path w="2556509">
                <a:moveTo>
                  <a:pt x="0" y="0"/>
                </a:moveTo>
                <a:lnTo>
                  <a:pt x="2556002" y="0"/>
                </a:lnTo>
              </a:path>
            </a:pathLst>
          </a:custGeom>
          <a:ln w="12700">
            <a:solidFill>
              <a:srgbClr val="99338E"/>
            </a:solidFill>
            <a:prstDash val="sysDash"/>
          </a:ln>
        </p:spPr>
        <p:txBody>
          <a:bodyPr wrap="square" lIns="0" tIns="0" rIns="0" bIns="0" rtlCol="0"/>
          <a:lstStyle/>
          <a:p>
            <a:pPr marL="0" marR="0" lvl="0" indent="0" algn="l" defTabSz="182944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7201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6" name="object 16"/>
          <p:cNvPicPr/>
          <p:nvPr/>
        </p:nvPicPr>
        <p:blipFill>
          <a:blip r:embed="rId12" cstate="print"/>
          <a:stretch>
            <a:fillRect/>
          </a:stretch>
        </p:blipFill>
        <p:spPr>
          <a:xfrm>
            <a:off x="16759289" y="976193"/>
            <a:ext cx="3843693" cy="2152934"/>
          </a:xfrm>
          <a:prstGeom prst="rect">
            <a:avLst/>
          </a:prstGeom>
        </p:spPr>
      </p:pic>
      <p:sp>
        <p:nvSpPr>
          <p:cNvPr id="31" name="object 31"/>
          <p:cNvSpPr txBox="1"/>
          <p:nvPr/>
        </p:nvSpPr>
        <p:spPr>
          <a:xfrm>
            <a:off x="15976475" y="3034152"/>
            <a:ext cx="1258383" cy="1256622"/>
          </a:xfrm>
          <a:prstGeom prst="rect">
            <a:avLst/>
          </a:prstGeom>
        </p:spPr>
        <p:txBody>
          <a:bodyPr vert="horz" wrap="square" lIns="0" tIns="25396" rIns="0" bIns="0" rtlCol="0">
            <a:spAutoFit/>
          </a:bodyPr>
          <a:lstStyle/>
          <a:p>
            <a:pPr marL="25396" marR="0" lvl="0" indent="0" algn="l" defTabSz="1829440" rtl="0" eaLnBrk="1" fontAlgn="auto" latinLnBrk="0" hangingPunct="1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7999" b="1" i="0" u="none" strike="noStrike" kern="1200" cap="none" spc="-330" normalizeH="0" baseline="0" noProof="0" dirty="0">
                <a:ln>
                  <a:noFill/>
                </a:ln>
                <a:solidFill>
                  <a:srgbClr val="75B553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S3</a:t>
            </a:r>
            <a:endParaRPr kumimoji="0" sz="7999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/>
              <a:ea typeface="+mn-ea"/>
              <a:cs typeface="Tahoma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17371220" y="3205378"/>
            <a:ext cx="3589757" cy="1015649"/>
          </a:xfrm>
          <a:prstGeom prst="rect">
            <a:avLst/>
          </a:prstGeom>
        </p:spPr>
        <p:txBody>
          <a:bodyPr vert="horz" wrap="square" lIns="0" tIns="91426" rIns="0" bIns="0" rtlCol="0">
            <a:spAutoFit/>
          </a:bodyPr>
          <a:lstStyle/>
          <a:p>
            <a:pPr marL="25396" marR="10158" lvl="0" indent="0" algn="l" defTabSz="1829440" rtl="0" eaLnBrk="1" fontAlgn="auto" latinLnBrk="0" hangingPunct="1">
              <a:lnSpc>
                <a:spcPts val="3599"/>
              </a:lnSpc>
              <a:spcBef>
                <a:spcPts val="72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3399" b="1" i="0" u="none" strike="noStrike" kern="1200" cap="none" spc="30" normalizeH="0" baseline="0" noProof="0" dirty="0">
                <a:ln>
                  <a:noFill/>
                </a:ln>
                <a:solidFill>
                  <a:srgbClr val="75B553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TECHNOLOGIES</a:t>
            </a:r>
            <a:br>
              <a:rPr kumimoji="0" lang="fr-FR" sz="3399" b="1" i="0" u="none" strike="noStrike" kern="1200" cap="none" spc="30" normalizeH="0" baseline="0" noProof="0" dirty="0">
                <a:ln>
                  <a:noFill/>
                </a:ln>
                <a:solidFill>
                  <a:srgbClr val="75B553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</a:br>
            <a:r>
              <a:rPr kumimoji="0" lang="fr-FR" sz="3399" b="1" i="0" u="none" strike="noStrike" kern="1200" cap="none" spc="30" normalizeH="0" baseline="0" noProof="0" dirty="0">
                <a:ln>
                  <a:noFill/>
                </a:ln>
                <a:solidFill>
                  <a:srgbClr val="75B553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VERTES</a:t>
            </a:r>
            <a:endParaRPr kumimoji="0" sz="3399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/>
              <a:ea typeface="+mn-ea"/>
              <a:cs typeface="Tahoma"/>
            </a:endParaRPr>
          </a:p>
        </p:txBody>
      </p:sp>
      <p:sp>
        <p:nvSpPr>
          <p:cNvPr id="35" name="object 35"/>
          <p:cNvSpPr/>
          <p:nvPr/>
        </p:nvSpPr>
        <p:spPr>
          <a:xfrm>
            <a:off x="16066853" y="3144338"/>
            <a:ext cx="4716000" cy="0"/>
          </a:xfrm>
          <a:custGeom>
            <a:avLst/>
            <a:gdLst/>
            <a:ahLst/>
            <a:cxnLst/>
            <a:rect l="l" t="t" r="r" b="b"/>
            <a:pathLst>
              <a:path w="2556509">
                <a:moveTo>
                  <a:pt x="0" y="0"/>
                </a:moveTo>
                <a:lnTo>
                  <a:pt x="2556002" y="0"/>
                </a:lnTo>
              </a:path>
            </a:pathLst>
          </a:custGeom>
          <a:ln w="12700">
            <a:solidFill>
              <a:srgbClr val="75B553"/>
            </a:solidFill>
            <a:prstDash val="sysDash"/>
          </a:ln>
        </p:spPr>
        <p:txBody>
          <a:bodyPr wrap="square" lIns="0" tIns="0" rIns="0" bIns="0" rtlCol="0"/>
          <a:lstStyle/>
          <a:p>
            <a:pPr marL="0" marR="0" lvl="0" indent="0" algn="l" defTabSz="182944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7201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36" name="object 36"/>
          <p:cNvPicPr/>
          <p:nvPr/>
        </p:nvPicPr>
        <p:blipFill>
          <a:blip r:embed="rId13" cstate="print"/>
          <a:stretch>
            <a:fillRect/>
          </a:stretch>
        </p:blipFill>
        <p:spPr>
          <a:xfrm>
            <a:off x="23636031" y="1115464"/>
            <a:ext cx="3445292" cy="2013663"/>
          </a:xfrm>
          <a:prstGeom prst="rect">
            <a:avLst/>
          </a:prstGeom>
        </p:spPr>
      </p:pic>
      <p:sp>
        <p:nvSpPr>
          <p:cNvPr id="37" name="object 37"/>
          <p:cNvSpPr txBox="1"/>
          <p:nvPr/>
        </p:nvSpPr>
        <p:spPr>
          <a:xfrm>
            <a:off x="22704614" y="3034152"/>
            <a:ext cx="1258383" cy="1256622"/>
          </a:xfrm>
          <a:prstGeom prst="rect">
            <a:avLst/>
          </a:prstGeom>
        </p:spPr>
        <p:txBody>
          <a:bodyPr vert="horz" wrap="square" lIns="0" tIns="25396" rIns="0" bIns="0" rtlCol="0">
            <a:spAutoFit/>
          </a:bodyPr>
          <a:lstStyle/>
          <a:p>
            <a:pPr marL="25396" marR="0" lvl="0" indent="0" algn="l" defTabSz="1829440" rtl="0" eaLnBrk="1" fontAlgn="auto" latinLnBrk="0" hangingPunct="1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7999" b="1" i="0" u="none" strike="noStrike" kern="1200" cap="none" spc="-330" normalizeH="0" baseline="0" noProof="0" dirty="0">
                <a:ln>
                  <a:noFill/>
                </a:ln>
                <a:solidFill>
                  <a:srgbClr val="F26F36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S4</a:t>
            </a:r>
            <a:endParaRPr kumimoji="0" sz="7999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/>
              <a:ea typeface="+mn-ea"/>
              <a:cs typeface="Tahoma"/>
            </a:endParaRPr>
          </a:p>
        </p:txBody>
      </p:sp>
      <p:sp>
        <p:nvSpPr>
          <p:cNvPr id="38" name="object 38"/>
          <p:cNvSpPr txBox="1"/>
          <p:nvPr/>
        </p:nvSpPr>
        <p:spPr>
          <a:xfrm>
            <a:off x="24131057" y="3205378"/>
            <a:ext cx="3250717" cy="1015649"/>
          </a:xfrm>
          <a:prstGeom prst="rect">
            <a:avLst/>
          </a:prstGeom>
        </p:spPr>
        <p:txBody>
          <a:bodyPr vert="horz" wrap="square" lIns="0" tIns="91426" rIns="0" bIns="0" rtlCol="0">
            <a:spAutoFit/>
          </a:bodyPr>
          <a:lstStyle/>
          <a:p>
            <a:pPr marL="25396" marR="10158" lvl="0" indent="0" algn="l" defTabSz="1829440" rtl="0" eaLnBrk="1" fontAlgn="auto" latinLnBrk="0" hangingPunct="1">
              <a:lnSpc>
                <a:spcPts val="3599"/>
              </a:lnSpc>
              <a:spcBef>
                <a:spcPts val="72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3399" b="1" i="0" u="none" strike="noStrike" kern="1200" cap="none" spc="-60" normalizeH="0" baseline="0" noProof="0" dirty="0">
                <a:ln>
                  <a:noFill/>
                </a:ln>
                <a:solidFill>
                  <a:srgbClr val="F26F36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PARI</a:t>
            </a:r>
            <a:br>
              <a:rPr kumimoji="0" lang="fr-FR" sz="3399" b="1" i="0" u="none" strike="noStrike" kern="1200" cap="none" spc="-60" normalizeH="0" baseline="0" noProof="0" dirty="0">
                <a:ln>
                  <a:noFill/>
                </a:ln>
                <a:solidFill>
                  <a:srgbClr val="F26F36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</a:br>
            <a:r>
              <a:rPr kumimoji="0" lang="fr-FR" sz="3399" b="1" i="0" u="none" strike="noStrike" kern="1200" cap="none" spc="-60" normalizeH="0" baseline="0" noProof="0" dirty="0">
                <a:ln>
                  <a:noFill/>
                </a:ln>
                <a:solidFill>
                  <a:srgbClr val="F26F36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RÉPARATEUR</a:t>
            </a:r>
            <a:endParaRPr kumimoji="0" sz="3399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/>
              <a:ea typeface="+mn-ea"/>
              <a:cs typeface="Tahoma"/>
            </a:endParaRPr>
          </a:p>
        </p:txBody>
      </p:sp>
      <p:sp>
        <p:nvSpPr>
          <p:cNvPr id="39" name="object 39"/>
          <p:cNvSpPr/>
          <p:nvPr/>
        </p:nvSpPr>
        <p:spPr>
          <a:xfrm>
            <a:off x="22766006" y="3144338"/>
            <a:ext cx="4716000" cy="0"/>
          </a:xfrm>
          <a:custGeom>
            <a:avLst/>
            <a:gdLst/>
            <a:ahLst/>
            <a:cxnLst/>
            <a:rect l="l" t="t" r="r" b="b"/>
            <a:pathLst>
              <a:path w="2556509">
                <a:moveTo>
                  <a:pt x="0" y="0"/>
                </a:moveTo>
                <a:lnTo>
                  <a:pt x="2556002" y="0"/>
                </a:lnTo>
              </a:path>
            </a:pathLst>
          </a:custGeom>
          <a:ln w="12700">
            <a:solidFill>
              <a:srgbClr val="F26F36"/>
            </a:solidFill>
            <a:prstDash val="sysDash"/>
          </a:ln>
        </p:spPr>
        <p:txBody>
          <a:bodyPr wrap="square" lIns="0" tIns="0" rIns="0" bIns="0" rtlCol="0"/>
          <a:lstStyle/>
          <a:p>
            <a:pPr marL="0" marR="0" lvl="0" indent="0" algn="l" defTabSz="182944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7201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2" name="object 102"/>
          <p:cNvSpPr txBox="1"/>
          <p:nvPr/>
        </p:nvSpPr>
        <p:spPr>
          <a:xfrm>
            <a:off x="174178" y="146848"/>
            <a:ext cx="3611225" cy="462942"/>
          </a:xfrm>
          <a:prstGeom prst="rect">
            <a:avLst/>
          </a:prstGeom>
          <a:solidFill>
            <a:srgbClr val="0054A6"/>
          </a:solidFill>
        </p:spPr>
        <p:txBody>
          <a:bodyPr vert="horz" wrap="square" lIns="0" tIns="31745" rIns="0" bIns="0" rtlCol="0">
            <a:spAutoFit/>
          </a:bodyPr>
          <a:lstStyle/>
          <a:p>
            <a:pPr marL="107934" marR="0" lvl="0" indent="0" algn="l" defTabSz="1829440" rtl="0" eaLnBrk="1" fontAlgn="auto" latinLnBrk="0" hangingPunct="1">
              <a:lnSpc>
                <a:spcPct val="100000"/>
              </a:lnSpc>
              <a:spcBef>
                <a:spcPts val="25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800" b="1" i="0" u="none" strike="noStrike" kern="1200" cap="none" spc="-14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LA SOCIÉTÉ EN </a:t>
            </a:r>
            <a:r>
              <a:rPr kumimoji="0" lang="fr-FR" sz="2800" b="1" i="0" u="none" strike="noStrike" kern="1200" cap="none" spc="-9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2</a:t>
            </a:r>
            <a:r>
              <a:rPr kumimoji="0" lang="fr-FR" sz="2800" b="1" i="0" u="none" strike="noStrike" kern="1200" cap="none" spc="-10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05</a:t>
            </a:r>
            <a:r>
              <a:rPr kumimoji="0" lang="fr-FR" sz="2800" b="1" i="0" u="none" strike="noStrike" kern="1200" cap="none" spc="-9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0</a:t>
            </a:r>
            <a:endParaRPr kumimoji="0" lang="fr-FR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/>
              <a:ea typeface="+mn-ea"/>
              <a:cs typeface="Tahoma"/>
            </a:endParaRPr>
          </a:p>
        </p:txBody>
      </p:sp>
      <p:pic>
        <p:nvPicPr>
          <p:cNvPr id="42" name="object 52">
            <a:extLst>
              <a:ext uri="{FF2B5EF4-FFF2-40B4-BE49-F238E27FC236}">
                <a16:creationId xmlns:a16="http://schemas.microsoft.com/office/drawing/2014/main" id="{A21F2135-4DD9-08FC-7E80-3CFA9C703EDE}"/>
              </a:ext>
            </a:extLst>
          </p:cNvPr>
          <p:cNvPicPr/>
          <p:nvPr/>
        </p:nvPicPr>
        <p:blipFill>
          <a:blip r:embed="rId14" cstate="print">
            <a:clrChange>
              <a:clrFrom>
                <a:srgbClr val="5A80A3">
                  <a:alpha val="74902"/>
                </a:srgbClr>
              </a:clrFrom>
              <a:clrTo>
                <a:srgbClr val="5A80A3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745243" y="4555874"/>
            <a:ext cx="1544953" cy="1467698"/>
          </a:xfrm>
          <a:prstGeom prst="rect">
            <a:avLst/>
          </a:prstGeom>
        </p:spPr>
      </p:pic>
      <p:pic>
        <p:nvPicPr>
          <p:cNvPr id="44" name="object 57">
            <a:extLst>
              <a:ext uri="{FF2B5EF4-FFF2-40B4-BE49-F238E27FC236}">
                <a16:creationId xmlns:a16="http://schemas.microsoft.com/office/drawing/2014/main" id="{AA18D57C-5959-CB9E-1798-6AB12CFF433C}"/>
              </a:ext>
            </a:extLst>
          </p:cNvPr>
          <p:cNvPicPr/>
          <p:nvPr/>
        </p:nvPicPr>
        <p:blipFill>
          <a:blip r:embed="rId15" cstate="print"/>
          <a:stretch>
            <a:fillRect/>
          </a:stretch>
        </p:blipFill>
        <p:spPr>
          <a:xfrm>
            <a:off x="13283555" y="6615324"/>
            <a:ext cx="1575933" cy="1326002"/>
          </a:xfrm>
          <a:prstGeom prst="rect">
            <a:avLst/>
          </a:prstGeom>
        </p:spPr>
      </p:pic>
      <p:pic>
        <p:nvPicPr>
          <p:cNvPr id="48" name="object 60">
            <a:extLst>
              <a:ext uri="{FF2B5EF4-FFF2-40B4-BE49-F238E27FC236}">
                <a16:creationId xmlns:a16="http://schemas.microsoft.com/office/drawing/2014/main" id="{75482BEE-08DC-083D-0308-18E5B82AB878}"/>
              </a:ext>
            </a:extLst>
          </p:cNvPr>
          <p:cNvPicPr/>
          <p:nvPr/>
        </p:nvPicPr>
        <p:blipFill>
          <a:blip r:embed="rId16" cstate="print"/>
          <a:stretch>
            <a:fillRect/>
          </a:stretch>
        </p:blipFill>
        <p:spPr>
          <a:xfrm>
            <a:off x="20013492" y="10489248"/>
            <a:ext cx="1570639" cy="1547889"/>
          </a:xfrm>
          <a:prstGeom prst="rect">
            <a:avLst/>
          </a:prstGeom>
        </p:spPr>
      </p:pic>
      <p:pic>
        <p:nvPicPr>
          <p:cNvPr id="49" name="object 59">
            <a:extLst>
              <a:ext uri="{FF2B5EF4-FFF2-40B4-BE49-F238E27FC236}">
                <a16:creationId xmlns:a16="http://schemas.microsoft.com/office/drawing/2014/main" id="{0D61AD3E-4F20-5019-5664-4C92CD9E283F}"/>
              </a:ext>
            </a:extLst>
          </p:cNvPr>
          <p:cNvPicPr/>
          <p:nvPr/>
        </p:nvPicPr>
        <p:blipFill>
          <a:blip r:embed="rId17" cstate="print">
            <a:duotone>
              <a:schemeClr val="accent4">
                <a:shade val="45000"/>
                <a:satMod val="135000"/>
              </a:schemeClr>
              <a:prstClr val="white"/>
            </a:duotone>
            <a:alphaModFix amt="65000"/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10000" b="90000" l="10000" r="90000">
                        <a14:foregroundMark x1="60870" y1="26627" x2="60870" y2="26627"/>
                        <a14:foregroundMark x1="29348" y1="52663" x2="29348" y2="52663"/>
                      </a14:backgroundRemoval>
                    </a14:imgEffect>
                    <a14:imgEffect>
                      <a14:colorTemperature colorTemp="1500"/>
                    </a14:imgEffect>
                    <a14:imgEffect>
                      <a14:saturation sat="123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3454993" y="10747664"/>
            <a:ext cx="1575933" cy="1455820"/>
          </a:xfrm>
          <a:prstGeom prst="rect">
            <a:avLst/>
          </a:prstGeom>
        </p:spPr>
      </p:pic>
      <p:pic>
        <p:nvPicPr>
          <p:cNvPr id="50" name="object 50">
            <a:extLst>
              <a:ext uri="{FF2B5EF4-FFF2-40B4-BE49-F238E27FC236}">
                <a16:creationId xmlns:a16="http://schemas.microsoft.com/office/drawing/2014/main" id="{90BE8B78-77EB-C655-53B4-7D3C6B54DAB7}"/>
              </a:ext>
            </a:extLst>
          </p:cNvPr>
          <p:cNvPicPr/>
          <p:nvPr/>
        </p:nvPicPr>
        <p:blipFill>
          <a:blip r:embed="rId19" cstate="print"/>
          <a:stretch>
            <a:fillRect/>
          </a:stretch>
        </p:blipFill>
        <p:spPr>
          <a:xfrm>
            <a:off x="6953216" y="18224018"/>
            <a:ext cx="1519407" cy="1497375"/>
          </a:xfrm>
          <a:prstGeom prst="rect">
            <a:avLst/>
          </a:prstGeom>
        </p:spPr>
      </p:pic>
      <p:pic>
        <p:nvPicPr>
          <p:cNvPr id="51" name="object 85">
            <a:extLst>
              <a:ext uri="{FF2B5EF4-FFF2-40B4-BE49-F238E27FC236}">
                <a16:creationId xmlns:a16="http://schemas.microsoft.com/office/drawing/2014/main" id="{73BD8AC4-6DEF-9B32-F425-D968AF1A4E70}"/>
              </a:ext>
            </a:extLst>
          </p:cNvPr>
          <p:cNvPicPr/>
          <p:nvPr/>
        </p:nvPicPr>
        <p:blipFill>
          <a:blip r:embed="rId20" cstate="print"/>
          <a:stretch>
            <a:fillRect/>
          </a:stretch>
        </p:blipFill>
        <p:spPr>
          <a:xfrm>
            <a:off x="26666540" y="10283243"/>
            <a:ext cx="1430468" cy="1775626"/>
          </a:xfrm>
          <a:prstGeom prst="rect">
            <a:avLst/>
          </a:prstGeom>
        </p:spPr>
      </p:pic>
      <p:pic>
        <p:nvPicPr>
          <p:cNvPr id="106" name="object 106"/>
          <p:cNvPicPr/>
          <p:nvPr/>
        </p:nvPicPr>
        <p:blipFill>
          <a:blip r:embed="rId21" cstate="print"/>
          <a:stretch>
            <a:fillRect/>
          </a:stretch>
        </p:blipFill>
        <p:spPr>
          <a:xfrm>
            <a:off x="29762378" y="21011150"/>
            <a:ext cx="167411" cy="166827"/>
          </a:xfrm>
          <a:prstGeom prst="rect">
            <a:avLst/>
          </a:prstGeom>
        </p:spPr>
      </p:pic>
      <p:sp>
        <p:nvSpPr>
          <p:cNvPr id="107" name="object 107"/>
          <p:cNvSpPr txBox="1"/>
          <p:nvPr/>
        </p:nvSpPr>
        <p:spPr>
          <a:xfrm>
            <a:off x="27577757" y="20970642"/>
            <a:ext cx="1347270" cy="225699"/>
          </a:xfrm>
          <a:prstGeom prst="rect">
            <a:avLst/>
          </a:prstGeom>
        </p:spPr>
        <p:txBody>
          <a:bodyPr vert="horz" wrap="square" lIns="0" tIns="25396" rIns="0" bIns="0" rtlCol="0">
            <a:spAutoFit/>
          </a:bodyPr>
          <a:lstStyle/>
          <a:p>
            <a:pPr marL="25396" marR="0" lvl="0" indent="0" algn="l" defTabSz="1829440" rtl="0" eaLnBrk="1" fontAlgn="auto" latinLnBrk="0" hangingPunct="1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300" b="0" i="0" u="none" strike="noStrike" kern="1200" cap="none" spc="-13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T</a:t>
            </a:r>
            <a:r>
              <a:rPr kumimoji="0" sz="1300" b="0" i="0" u="none" strike="noStrike" kern="1200" cap="none" spc="5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r</a:t>
            </a:r>
            <a:r>
              <a:rPr kumimoji="0" sz="1300" b="0" i="0" u="none" strike="noStrike" kern="1200" cap="none" spc="-1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ansition(s)</a:t>
            </a:r>
            <a:r>
              <a:rPr kumimoji="0" sz="1300" b="0" i="0" u="none" strike="noStrike" kern="1200" cap="none" spc="-9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 </a:t>
            </a:r>
            <a:r>
              <a:rPr kumimoji="0" sz="1300" b="0" i="0" u="none" strike="noStrike" kern="1200" cap="none" spc="-4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2050</a:t>
            </a:r>
            <a:endParaRPr kumimoji="0" sz="13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/>
              <a:ea typeface="+mn-ea"/>
              <a:cs typeface="Tahoma"/>
            </a:endParaRPr>
          </a:p>
        </p:txBody>
      </p:sp>
      <p:sp>
        <p:nvSpPr>
          <p:cNvPr id="108" name="object 108"/>
          <p:cNvSpPr txBox="1"/>
          <p:nvPr/>
        </p:nvSpPr>
        <p:spPr>
          <a:xfrm>
            <a:off x="29111638" y="20981713"/>
            <a:ext cx="1494568" cy="225699"/>
          </a:xfrm>
          <a:prstGeom prst="rect">
            <a:avLst/>
          </a:prstGeom>
        </p:spPr>
        <p:txBody>
          <a:bodyPr vert="horz" wrap="square" lIns="0" tIns="25396" rIns="0" bIns="0" rtlCol="0">
            <a:spAutoFit/>
          </a:bodyPr>
          <a:lstStyle/>
          <a:p>
            <a:pPr marL="25396" marR="0" lvl="0" indent="0" algn="l" defTabSz="1829440" rtl="0" eaLnBrk="1" fontAlgn="auto" latinLnBrk="0" hangingPunct="1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ADEME</a:t>
            </a:r>
            <a:endParaRPr kumimoji="0" sz="13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/>
              <a:ea typeface="+mn-ea"/>
              <a:cs typeface="Tahoma"/>
            </a:endParaRPr>
          </a:p>
        </p:txBody>
      </p:sp>
      <p:sp>
        <p:nvSpPr>
          <p:cNvPr id="109" name="object 109"/>
          <p:cNvSpPr/>
          <p:nvPr/>
        </p:nvSpPr>
        <p:spPr>
          <a:xfrm>
            <a:off x="29018332" y="20985995"/>
            <a:ext cx="0" cy="217138"/>
          </a:xfrm>
          <a:custGeom>
            <a:avLst/>
            <a:gdLst/>
            <a:ahLst/>
            <a:cxnLst/>
            <a:rect l="l" t="t" r="r" b="b"/>
            <a:pathLst>
              <a:path h="108584">
                <a:moveTo>
                  <a:pt x="0" y="0"/>
                </a:moveTo>
                <a:lnTo>
                  <a:pt x="0" y="108000"/>
                </a:lnTo>
              </a:path>
            </a:pathLst>
          </a:custGeom>
          <a:ln w="7620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182944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7201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177165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object 14">
            <a:extLst>
              <a:ext uri="{FF2B5EF4-FFF2-40B4-BE49-F238E27FC236}">
                <a16:creationId xmlns:a16="http://schemas.microsoft.com/office/drawing/2014/main" id="{75640DB0-1926-2679-BC81-5D7F89EDBB73}"/>
              </a:ext>
            </a:extLst>
          </p:cNvPr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462349" y="366837"/>
            <a:ext cx="3943174" cy="2152933"/>
          </a:xfrm>
          <a:prstGeom prst="rect">
            <a:avLst/>
          </a:prstGeom>
        </p:spPr>
      </p:pic>
      <p:graphicFrame>
        <p:nvGraphicFramePr>
          <p:cNvPr id="40" name="Tableau 39">
            <a:extLst>
              <a:ext uri="{FF2B5EF4-FFF2-40B4-BE49-F238E27FC236}">
                <a16:creationId xmlns:a16="http://schemas.microsoft.com/office/drawing/2014/main" id="{E609C084-F81D-14DB-D69F-484FA56B9D1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62535675"/>
              </p:ext>
            </p:extLst>
          </p:nvPr>
        </p:nvGraphicFramePr>
        <p:xfrm>
          <a:off x="0" y="3722058"/>
          <a:ext cx="30237864" cy="1701002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980000">
                  <a:extLst>
                    <a:ext uri="{9D8B030D-6E8A-4147-A177-3AD203B41FA5}">
                      <a16:colId xmlns:a16="http://schemas.microsoft.com/office/drawing/2014/main" val="3587972693"/>
                    </a:ext>
                  </a:extLst>
                </a:gridCol>
                <a:gridCol w="6569466">
                  <a:extLst>
                    <a:ext uri="{9D8B030D-6E8A-4147-A177-3AD203B41FA5}">
                      <a16:colId xmlns:a16="http://schemas.microsoft.com/office/drawing/2014/main" val="1302494593"/>
                    </a:ext>
                  </a:extLst>
                </a:gridCol>
                <a:gridCol w="6569466">
                  <a:extLst>
                    <a:ext uri="{9D8B030D-6E8A-4147-A177-3AD203B41FA5}">
                      <a16:colId xmlns:a16="http://schemas.microsoft.com/office/drawing/2014/main" val="1859182300"/>
                    </a:ext>
                  </a:extLst>
                </a:gridCol>
                <a:gridCol w="6569466">
                  <a:extLst>
                    <a:ext uri="{9D8B030D-6E8A-4147-A177-3AD203B41FA5}">
                      <a16:colId xmlns:a16="http://schemas.microsoft.com/office/drawing/2014/main" val="2368427807"/>
                    </a:ext>
                  </a:extLst>
                </a:gridCol>
                <a:gridCol w="6569466">
                  <a:extLst>
                    <a:ext uri="{9D8B030D-6E8A-4147-A177-3AD203B41FA5}">
                      <a16:colId xmlns:a16="http://schemas.microsoft.com/office/drawing/2014/main" val="325385197"/>
                    </a:ext>
                  </a:extLst>
                </a:gridCol>
                <a:gridCol w="1980000">
                  <a:extLst>
                    <a:ext uri="{9D8B030D-6E8A-4147-A177-3AD203B41FA5}">
                      <a16:colId xmlns:a16="http://schemas.microsoft.com/office/drawing/2014/main" val="1563202866"/>
                    </a:ext>
                  </a:extLst>
                </a:gridCol>
              </a:tblGrid>
              <a:tr h="2124001">
                <a:tc>
                  <a:txBody>
                    <a:bodyPr/>
                    <a:lstStyle/>
                    <a:p>
                      <a:pPr marL="0" marR="0" lvl="0" indent="0" algn="r" defTabSz="91440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900" b="1" spc="-20" noProof="0" dirty="0">
                          <a:solidFill>
                            <a:srgbClr val="231F20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/>
                        </a:rPr>
                        <a:t>Nature, </a:t>
                      </a:r>
                      <a:br>
                        <a:rPr lang="fr-FR" sz="1900" b="1" spc="-20" noProof="0" dirty="0">
                          <a:solidFill>
                            <a:srgbClr val="231F20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/>
                        </a:rPr>
                      </a:br>
                      <a:r>
                        <a:rPr lang="fr-FR" sz="1900" b="1" spc="-20" noProof="0" dirty="0">
                          <a:solidFill>
                            <a:srgbClr val="231F20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/>
                        </a:rPr>
                        <a:t>usages des sols &amp; résilience</a:t>
                      </a:r>
                      <a:endParaRPr lang="fr-FR" sz="1900" b="1" spc="-20" noProof="0" dirty="0">
                        <a:solidFill>
                          <a:srgbClr val="231F20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998" marR="107997" marT="137160" marB="137160"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80000" indent="-216000" algn="l"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  <a:buFont typeface="Arial" panose="020B0604020202020204" pitchFamily="34" charset="0"/>
                        <a:buChar char="•"/>
                      </a:pPr>
                      <a:endParaRPr lang="fr-FR" sz="120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7160" marR="137160" marT="137160" marB="13716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180000" indent="-216000" algn="l"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  <a:buFont typeface="Arial" panose="020B0604020202020204" pitchFamily="34" charset="0"/>
                        <a:buChar char="•"/>
                      </a:pPr>
                      <a:endParaRPr lang="en-US" sz="120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7160" marR="137160" marT="137160" marB="13716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180000" indent="-216000" algn="l"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  <a:buFont typeface="Arial" panose="020B0604020202020204" pitchFamily="34" charset="0"/>
                        <a:buChar char="•"/>
                      </a:pPr>
                      <a:endParaRPr lang="en-US" sz="120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7160" marR="137160" marT="137160" marB="13716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180000" indent="-216000" algn="l"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  <a:buFont typeface="Arial" panose="020B0604020202020204" pitchFamily="34" charset="0"/>
                        <a:buChar char="•"/>
                      </a:pPr>
                      <a:endParaRPr lang="fr-FR" sz="1200" b="1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7160" marR="137160" marT="35998" marB="35998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900" b="1" spc="-20" noProof="0" dirty="0">
                          <a:solidFill>
                            <a:srgbClr val="231F20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/>
                        </a:rPr>
                        <a:t>Nature, </a:t>
                      </a:r>
                      <a:br>
                        <a:rPr lang="fr-FR" sz="1900" b="1" spc="-20" noProof="0" dirty="0">
                          <a:solidFill>
                            <a:srgbClr val="231F20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/>
                        </a:rPr>
                      </a:br>
                      <a:r>
                        <a:rPr lang="fr-FR" sz="1900" b="1" spc="-20" noProof="0" dirty="0">
                          <a:solidFill>
                            <a:srgbClr val="231F20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/>
                        </a:rPr>
                        <a:t>usages des sols &amp; résilience</a:t>
                      </a:r>
                      <a:endParaRPr lang="fr-FR" sz="1900" b="1" spc="-20" noProof="0" dirty="0">
                        <a:solidFill>
                          <a:srgbClr val="231F20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1999" marR="108000" marT="137160" marB="13716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79047012"/>
                  </a:ext>
                </a:extLst>
              </a:tr>
              <a:tr h="2124001">
                <a:tc>
                  <a:txBody>
                    <a:bodyPr/>
                    <a:lstStyle/>
                    <a:p>
                      <a:pPr marL="0" marR="0" lvl="0" indent="0" algn="r" defTabSz="91440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900" b="1" spc="-20" noProof="0" dirty="0">
                          <a:solidFill>
                            <a:srgbClr val="231F20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/>
                        </a:rPr>
                        <a:t>Mode de vie &amp; </a:t>
                      </a:r>
                      <a:r>
                        <a:rPr lang="fr-FR" sz="1900" b="1" spc="-150" noProof="0" dirty="0">
                          <a:solidFill>
                            <a:srgbClr val="231F20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/>
                        </a:rPr>
                        <a:t>Consommation</a:t>
                      </a:r>
                    </a:p>
                  </a:txBody>
                  <a:tcPr marL="35998" marR="107997" marT="137160" marB="137160"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80000" indent="-216000" algn="l"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  <a:buFont typeface="Arial" panose="020B0604020202020204" pitchFamily="34" charset="0"/>
                        <a:buChar char="•"/>
                      </a:pPr>
                      <a:endParaRPr lang="fr-FR" sz="120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7160" marR="137160" marT="137160" marB="13716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180000" indent="-216000" algn="l"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  <a:buFont typeface="Arial" panose="020B0604020202020204" pitchFamily="34" charset="0"/>
                        <a:buChar char="•"/>
                      </a:pPr>
                      <a:endParaRPr lang="fr-FR" sz="120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7160" marR="137160" marT="137160" marB="13716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180000" indent="-216000" algn="l"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  <a:buFont typeface="Arial" panose="020B0604020202020204" pitchFamily="34" charset="0"/>
                        <a:buChar char="•"/>
                      </a:pPr>
                      <a:endParaRPr lang="fr-FR" sz="120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7160" marR="137160" marT="137160" marB="13716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180000" indent="-216000" algn="l"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  <a:buFont typeface="Arial" panose="020B0604020202020204" pitchFamily="34" charset="0"/>
                        <a:buChar char="•"/>
                      </a:pPr>
                      <a:endParaRPr lang="fr-FR" sz="120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7160" marR="137160" marT="137160" marB="13716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900" b="1" spc="-20" noProof="0" dirty="0">
                          <a:solidFill>
                            <a:srgbClr val="231F20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/>
                        </a:rPr>
                        <a:t>Mode de vie &amp; </a:t>
                      </a:r>
                      <a:r>
                        <a:rPr lang="fr-FR" sz="1900" b="1" spc="-150" noProof="0" dirty="0">
                          <a:solidFill>
                            <a:srgbClr val="231F20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/>
                        </a:rPr>
                        <a:t>Consommation</a:t>
                      </a:r>
                    </a:p>
                  </a:txBody>
                  <a:tcPr marL="71999" marR="108000" marT="137160" marB="13716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24892567"/>
                  </a:ext>
                </a:extLst>
              </a:tr>
              <a:tr h="2156404">
                <a:tc>
                  <a:txBody>
                    <a:bodyPr/>
                    <a:lstStyle/>
                    <a:p>
                      <a:pPr marL="0" marR="0" lvl="0" indent="0" algn="r" defTabSz="91440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900" b="1" spc="-20" noProof="0" dirty="0">
                          <a:solidFill>
                            <a:srgbClr val="231F20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Gouvernance</a:t>
                      </a:r>
                    </a:p>
                  </a:txBody>
                  <a:tcPr marL="35998" marR="107997" marT="137160" marB="137160"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80000" indent="-216000" algn="l"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  <a:buFont typeface="Arial" panose="020B0604020202020204" pitchFamily="34" charset="0"/>
                        <a:buChar char="•"/>
                      </a:pPr>
                      <a:endParaRPr lang="en-US" sz="1200" dirty="0"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7160" marR="137160" marT="137160" marB="13716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180000" indent="-216000" algn="l"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  <a:buFont typeface="Arial" panose="020B0604020202020204" pitchFamily="34" charset="0"/>
                        <a:buChar char="•"/>
                      </a:pPr>
                      <a:endParaRPr lang="fr-FR" sz="1200" dirty="0"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7160" marR="137160" marT="137160" marB="13716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180000" indent="-216000" algn="l"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  <a:buFont typeface="Arial" panose="020B0604020202020204" pitchFamily="34" charset="0"/>
                        <a:buChar char="•"/>
                      </a:pPr>
                      <a:endParaRPr lang="en-US" sz="1200" dirty="0"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7160" marR="137160" marT="137160" marB="13716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180000" indent="-216000" algn="l"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  <a:buFont typeface="Arial" panose="020B0604020202020204" pitchFamily="34" charset="0"/>
                        <a:buChar char="•"/>
                      </a:pPr>
                      <a:endParaRPr lang="en-US" sz="1200" dirty="0"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7160" marR="137160" marT="137160" marB="13716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900" b="1" spc="-20" noProof="0" dirty="0">
                          <a:solidFill>
                            <a:srgbClr val="231F20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Gouvernance</a:t>
                      </a:r>
                    </a:p>
                  </a:txBody>
                  <a:tcPr marL="71999" marR="108000" marT="137160" marB="13716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89111091"/>
                  </a:ext>
                </a:extLst>
              </a:tr>
              <a:tr h="2156404">
                <a:tc>
                  <a:txBody>
                    <a:bodyPr/>
                    <a:lstStyle/>
                    <a:p>
                      <a:pPr marL="0" marR="0" lvl="0" indent="0" algn="r" defTabSz="91440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900" b="1" spc="-20" noProof="0" dirty="0">
                          <a:solidFill>
                            <a:srgbClr val="231F20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Industrie et technologie</a:t>
                      </a:r>
                    </a:p>
                  </a:txBody>
                  <a:tcPr marL="35998" marR="107997" marT="137160" marB="137160"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80000" marR="0" lvl="0" indent="-216000" algn="l" defTabSz="914400" eaLnBrk="1" fontAlgn="auto" latinLnBrk="0" hangingPunct="1"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lang="fr-FR" sz="1200" dirty="0"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7160" marR="137160" marT="137160" marB="13716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180000" indent="-216000" algn="l"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  <a:buFont typeface="Arial" panose="020B0604020202020204" pitchFamily="34" charset="0"/>
                        <a:buChar char="•"/>
                      </a:pPr>
                      <a:endParaRPr lang="fr-FR" sz="1200" dirty="0"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7160" marR="137160" marT="137160" marB="13716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180000" indent="-216000" algn="l"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  <a:buFont typeface="Arial" panose="020B0604020202020204" pitchFamily="34" charset="0"/>
                        <a:buChar char="•"/>
                      </a:pPr>
                      <a:endParaRPr lang="fr-FR" sz="1200" dirty="0"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7160" marR="137160" marT="137160" marB="13716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180000" marR="0" lvl="0" indent="-216000" algn="l" defTabSz="914400" eaLnBrk="1" fontAlgn="auto" latinLnBrk="0" hangingPunct="1"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lang="en-US" sz="1200" dirty="0"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7160" marR="137160" marT="137160" marB="13716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900" b="1" spc="-20" noProof="0" dirty="0">
                          <a:solidFill>
                            <a:srgbClr val="231F20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Industrie et technologie</a:t>
                      </a:r>
                    </a:p>
                  </a:txBody>
                  <a:tcPr marL="71999" marR="108000" marT="137160" marB="13716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24065653"/>
                  </a:ext>
                </a:extLst>
              </a:tr>
              <a:tr h="2156404">
                <a:tc>
                  <a:txBody>
                    <a:bodyPr/>
                    <a:lstStyle/>
                    <a:p>
                      <a:pPr marL="0" marR="0" lvl="0" indent="0" algn="r" defTabSz="91440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900" b="1" spc="-20" noProof="0" dirty="0">
                          <a:solidFill>
                            <a:srgbClr val="231F20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Énergie</a:t>
                      </a:r>
                    </a:p>
                  </a:txBody>
                  <a:tcPr marL="35998" marR="107997" marT="137160" marB="137160"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80000" indent="-216000" algn="l"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  <a:buFont typeface="Arial" panose="020B0604020202020204" pitchFamily="34" charset="0"/>
                        <a:buChar char="•"/>
                      </a:pPr>
                      <a:endParaRPr lang="fr-FR" sz="1200" dirty="0"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7160" marR="137160" marT="137160" marB="13716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180000" indent="-216000" algn="l"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  <a:buFont typeface="Arial" panose="020B0604020202020204" pitchFamily="34" charset="0"/>
                        <a:buChar char="•"/>
                      </a:pPr>
                      <a:endParaRPr lang="fr-FR" sz="1200" dirty="0"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7160" marR="137160" marT="137160" marB="13716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180000" indent="-216000" algn="l"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  <a:buFont typeface="Arial" panose="020B0604020202020204" pitchFamily="34" charset="0"/>
                        <a:buChar char="•"/>
                      </a:pPr>
                      <a:endParaRPr lang="fr-FR" sz="1200" dirty="0"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7160" marR="137160" marT="137160" marB="13716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180000" indent="-216000" algn="l"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  <a:buFont typeface="Arial" panose="020B0604020202020204" pitchFamily="34" charset="0"/>
                        <a:buChar char="•"/>
                      </a:pPr>
                      <a:endParaRPr lang="fr-FR" sz="1200" dirty="0"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7160" marR="35998" marT="71999" marB="71999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900" b="1" spc="-20" noProof="0" dirty="0">
                          <a:solidFill>
                            <a:srgbClr val="231F20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Énergie</a:t>
                      </a:r>
                    </a:p>
                  </a:txBody>
                  <a:tcPr marL="71999" marR="108000" marT="137160" marB="13716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01729516"/>
                  </a:ext>
                </a:extLst>
              </a:tr>
              <a:tr h="2156404">
                <a:tc>
                  <a:txBody>
                    <a:bodyPr/>
                    <a:lstStyle/>
                    <a:p>
                      <a:pPr marL="0" marR="0" lvl="0" indent="0" algn="r" defTabSz="91440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900" b="1" spc="-20" noProof="0" dirty="0">
                          <a:solidFill>
                            <a:srgbClr val="231F20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Planification urbaine &amp; bâtiment</a:t>
                      </a:r>
                    </a:p>
                  </a:txBody>
                  <a:tcPr marL="35998" marR="107997" marT="137160" marB="137160"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80000" indent="-216000" algn="l"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  <a:buFont typeface="Arial" panose="020B0604020202020204" pitchFamily="34" charset="0"/>
                        <a:buChar char="•"/>
                      </a:pPr>
                      <a:endParaRPr lang="fr-FR" sz="120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7160" marR="137160" marT="137160" marB="13716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180000" indent="-216000" algn="l"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  <a:buFont typeface="Arial" panose="020B0604020202020204" pitchFamily="34" charset="0"/>
                        <a:buChar char="•"/>
                      </a:pPr>
                      <a:endParaRPr lang="fr-FR" sz="120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7160" marR="137160" marT="137160" marB="13716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180000" indent="-216000" algn="l"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  <a:buFont typeface="Arial" panose="020B0604020202020204" pitchFamily="34" charset="0"/>
                        <a:buChar char="•"/>
                      </a:pPr>
                      <a:endParaRPr lang="fr-FR" sz="120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7160" marR="137160" marT="137160" marB="13716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180000" indent="-216000" algn="l"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  <a:buFont typeface="Arial" panose="020B0604020202020204" pitchFamily="34" charset="0"/>
                        <a:buChar char="•"/>
                      </a:pPr>
                      <a:endParaRPr lang="fr-FR" sz="120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7160" marR="137160" marT="137160" marB="13716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900" b="1" spc="-20" noProof="0" dirty="0">
                          <a:solidFill>
                            <a:srgbClr val="231F20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Planification urbaine &amp; bâtiment</a:t>
                      </a:r>
                    </a:p>
                  </a:txBody>
                  <a:tcPr marL="71999" marR="108000" marT="137160" marB="13716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55391265"/>
                  </a:ext>
                </a:extLst>
              </a:tr>
              <a:tr h="2156404">
                <a:tc>
                  <a:txBody>
                    <a:bodyPr/>
                    <a:lstStyle/>
                    <a:p>
                      <a:pPr marL="0" marR="0" lvl="0" indent="0" algn="r" defTabSz="91440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900" b="1" spc="-20" noProof="0" dirty="0">
                          <a:solidFill>
                            <a:srgbClr val="231F20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Mobilité individuelle</a:t>
                      </a:r>
                    </a:p>
                  </a:txBody>
                  <a:tcPr marL="35998" marR="107997" marT="137160" marB="137160"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80000" indent="-216000" algn="l"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  <a:buFont typeface="Arial" panose="020B0604020202020204" pitchFamily="34" charset="0"/>
                        <a:buChar char="•"/>
                      </a:pPr>
                      <a:endParaRPr lang="fr-FR" sz="120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7160" marR="137160" marT="137160" marB="13716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180000" indent="-216000" algn="l"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  <a:buFont typeface="Arial" panose="020B0604020202020204" pitchFamily="34" charset="0"/>
                        <a:buChar char="•"/>
                      </a:pPr>
                      <a:endParaRPr lang="fr-FR" sz="120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7160" marR="137160" marT="137160" marB="13716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180000" indent="-216000" algn="l"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  <a:buFont typeface="Arial" panose="020B0604020202020204" pitchFamily="34" charset="0"/>
                        <a:buChar char="•"/>
                      </a:pPr>
                      <a:endParaRPr lang="fr-FR" sz="120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7160" marR="137160" marT="137160" marB="13716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180000" indent="-216000" algn="l"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  <a:buFont typeface="Arial" panose="020B0604020202020204" pitchFamily="34" charset="0"/>
                        <a:buChar char="•"/>
                      </a:pPr>
                      <a:endParaRPr lang="fr-FR" sz="120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7160" marR="137160" marT="137160" marB="13716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900" b="1" spc="-20" noProof="0" dirty="0">
                          <a:solidFill>
                            <a:srgbClr val="231F20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Mobilité individuelle</a:t>
                      </a:r>
                    </a:p>
                  </a:txBody>
                  <a:tcPr marL="71999" marR="108000" marT="137160" marB="13716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26376186"/>
                  </a:ext>
                </a:extLst>
              </a:tr>
              <a:tr h="1980000">
                <a:tc>
                  <a:txBody>
                    <a:bodyPr/>
                    <a:lstStyle/>
                    <a:p>
                      <a:pPr marL="0" marR="0" lvl="0" indent="0" algn="r" defTabSz="91440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900" b="1" spc="-20" noProof="0" dirty="0">
                          <a:solidFill>
                            <a:srgbClr val="231F20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/>
                        </a:rPr>
                        <a:t>Économie, revenus, emplois</a:t>
                      </a:r>
                      <a:endParaRPr lang="fr-FR" sz="1900" b="1" spc="-20" noProof="0" dirty="0">
                        <a:solidFill>
                          <a:srgbClr val="231F20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998" marR="107997" marT="137160" marB="137160"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80000" indent="-216000" algn="l"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  <a:buFont typeface="Arial" panose="020B0604020202020204" pitchFamily="34" charset="0"/>
                        <a:buChar char="•"/>
                      </a:pPr>
                      <a:endParaRPr lang="en-US" sz="1200" dirty="0"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6802" marR="136802" marT="0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180000" marR="0" lvl="0" indent="-216000" algn="l" defTabSz="914400" eaLnBrk="1" fontAlgn="auto" latinLnBrk="0" hangingPunct="1"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lang="en-US" sz="1200" dirty="0"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6802" marR="136802" marT="0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180000" indent="-216000" algn="l"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  <a:buFont typeface="Arial" panose="020B0604020202020204" pitchFamily="34" charset="0"/>
                        <a:buChar char="•"/>
                      </a:pPr>
                      <a:endParaRPr lang="en-US" sz="1200" dirty="0"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6802" marR="136802" marT="0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180000" indent="-216000" algn="l"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  <a:buFont typeface="Arial" panose="020B0604020202020204" pitchFamily="34" charset="0"/>
                        <a:buChar char="•"/>
                      </a:pPr>
                      <a:endParaRPr lang="en-US" sz="1200" dirty="0"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6802" marR="71999" marT="0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900" b="1" spc="-20" noProof="0" dirty="0">
                          <a:solidFill>
                            <a:srgbClr val="231F20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/>
                        </a:rPr>
                        <a:t>Économie, revenus, emplois</a:t>
                      </a:r>
                      <a:endParaRPr lang="fr-FR" sz="1900" b="1" spc="-20" noProof="0" dirty="0">
                        <a:solidFill>
                          <a:srgbClr val="231F20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1999" marR="108000" marT="137160" marB="13716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41256017"/>
                  </a:ext>
                </a:extLst>
              </a:tr>
            </a:tbl>
          </a:graphicData>
        </a:graphic>
      </p:graphicFrame>
      <p:sp>
        <p:nvSpPr>
          <p:cNvPr id="102" name="object 102"/>
          <p:cNvSpPr txBox="1"/>
          <p:nvPr/>
        </p:nvSpPr>
        <p:spPr>
          <a:xfrm>
            <a:off x="174182" y="146851"/>
            <a:ext cx="3611226" cy="462939"/>
          </a:xfrm>
          <a:prstGeom prst="rect">
            <a:avLst/>
          </a:prstGeom>
          <a:solidFill>
            <a:srgbClr val="0054A6"/>
          </a:solidFill>
        </p:spPr>
        <p:txBody>
          <a:bodyPr vert="horz" wrap="square" lIns="0" tIns="31742" rIns="0" bIns="0" rtlCol="0">
            <a:spAutoFit/>
          </a:bodyPr>
          <a:lstStyle/>
          <a:p>
            <a:pPr marL="107924" defTabSz="1829314">
              <a:spcBef>
                <a:spcPts val="246"/>
              </a:spcBef>
              <a:defRPr/>
            </a:pPr>
            <a:r>
              <a:rPr lang="fr-FR" sz="2800" b="1" spc="-140" dirty="0">
                <a:solidFill>
                  <a:srgbClr val="FFFFFF"/>
                </a:solidFill>
                <a:latin typeface="Tahoma"/>
                <a:cs typeface="Tahoma"/>
              </a:rPr>
              <a:t>LA SOCIÉTÉ EN </a:t>
            </a:r>
            <a:r>
              <a:rPr sz="2800" b="1" spc="-90" dirty="0">
                <a:solidFill>
                  <a:srgbClr val="FFFFFF"/>
                </a:solidFill>
                <a:latin typeface="Tahoma"/>
                <a:cs typeface="Tahoma"/>
              </a:rPr>
              <a:t>2</a:t>
            </a:r>
            <a:r>
              <a:rPr sz="2800" b="1" spc="-100" dirty="0">
                <a:solidFill>
                  <a:srgbClr val="FFFFFF"/>
                </a:solidFill>
                <a:latin typeface="Tahoma"/>
                <a:cs typeface="Tahoma"/>
              </a:rPr>
              <a:t>05</a:t>
            </a:r>
            <a:r>
              <a:rPr sz="2800" b="1" spc="-90" dirty="0">
                <a:solidFill>
                  <a:srgbClr val="FFFFFF"/>
                </a:solidFill>
                <a:latin typeface="Tahoma"/>
                <a:cs typeface="Tahoma"/>
              </a:rPr>
              <a:t>0</a:t>
            </a:r>
            <a:endParaRPr sz="2800" dirty="0">
              <a:solidFill>
                <a:prstClr val="black"/>
              </a:solidFill>
              <a:latin typeface="Tahoma"/>
              <a:cs typeface="Tahoma"/>
            </a:endParaRPr>
          </a:p>
        </p:txBody>
      </p:sp>
      <p:pic>
        <p:nvPicPr>
          <p:cNvPr id="106" name="object 106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29762385" y="21011151"/>
            <a:ext cx="167412" cy="166828"/>
          </a:xfrm>
          <a:prstGeom prst="rect">
            <a:avLst/>
          </a:prstGeom>
        </p:spPr>
      </p:pic>
      <p:sp>
        <p:nvSpPr>
          <p:cNvPr id="107" name="object 107"/>
          <p:cNvSpPr txBox="1"/>
          <p:nvPr/>
        </p:nvSpPr>
        <p:spPr>
          <a:xfrm>
            <a:off x="27577761" y="20970644"/>
            <a:ext cx="1347271" cy="225700"/>
          </a:xfrm>
          <a:prstGeom prst="rect">
            <a:avLst/>
          </a:prstGeom>
        </p:spPr>
        <p:txBody>
          <a:bodyPr vert="horz" wrap="square" lIns="0" tIns="25397" rIns="0" bIns="0" rtlCol="0">
            <a:spAutoFit/>
          </a:bodyPr>
          <a:lstStyle/>
          <a:p>
            <a:pPr marL="25394" defTabSz="1829314">
              <a:spcBef>
                <a:spcPts val="200"/>
              </a:spcBef>
              <a:defRPr/>
            </a:pPr>
            <a:r>
              <a:rPr sz="1300" spc="-131" dirty="0">
                <a:solidFill>
                  <a:srgbClr val="231F20"/>
                </a:solidFill>
                <a:latin typeface="Tahoma"/>
                <a:cs typeface="Tahoma"/>
              </a:rPr>
              <a:t>T</a:t>
            </a:r>
            <a:r>
              <a:rPr sz="1300" spc="50" dirty="0">
                <a:solidFill>
                  <a:srgbClr val="231F20"/>
                </a:solidFill>
                <a:latin typeface="Tahoma"/>
                <a:cs typeface="Tahoma"/>
              </a:rPr>
              <a:t>r</a:t>
            </a:r>
            <a:r>
              <a:rPr sz="1300" spc="-9" dirty="0">
                <a:solidFill>
                  <a:srgbClr val="231F20"/>
                </a:solidFill>
                <a:latin typeface="Tahoma"/>
                <a:cs typeface="Tahoma"/>
              </a:rPr>
              <a:t>ansition(s)</a:t>
            </a:r>
            <a:r>
              <a:rPr sz="1300" spc="-9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300" spc="-41" dirty="0">
                <a:solidFill>
                  <a:srgbClr val="231F20"/>
                </a:solidFill>
                <a:latin typeface="Tahoma"/>
                <a:cs typeface="Tahoma"/>
              </a:rPr>
              <a:t>2050</a:t>
            </a:r>
            <a:endParaRPr sz="1300" dirty="0">
              <a:solidFill>
                <a:prstClr val="black"/>
              </a:solidFill>
              <a:latin typeface="Tahoma"/>
              <a:cs typeface="Tahoma"/>
            </a:endParaRPr>
          </a:p>
        </p:txBody>
      </p:sp>
      <p:sp>
        <p:nvSpPr>
          <p:cNvPr id="108" name="object 108"/>
          <p:cNvSpPr txBox="1"/>
          <p:nvPr/>
        </p:nvSpPr>
        <p:spPr>
          <a:xfrm>
            <a:off x="29111638" y="20981717"/>
            <a:ext cx="1494568" cy="225700"/>
          </a:xfrm>
          <a:prstGeom prst="rect">
            <a:avLst/>
          </a:prstGeom>
        </p:spPr>
        <p:txBody>
          <a:bodyPr vert="horz" wrap="square" lIns="0" tIns="25397" rIns="0" bIns="0" rtlCol="0">
            <a:spAutoFit/>
          </a:bodyPr>
          <a:lstStyle/>
          <a:p>
            <a:pPr marL="25394" defTabSz="1829314">
              <a:spcBef>
                <a:spcPts val="200"/>
              </a:spcBef>
              <a:defRPr/>
            </a:pPr>
            <a:r>
              <a:rPr lang="fr-FR" sz="1300" dirty="0">
                <a:solidFill>
                  <a:prstClr val="black"/>
                </a:solidFill>
                <a:latin typeface="Tahoma"/>
                <a:cs typeface="Tahoma"/>
              </a:rPr>
              <a:t>ADEME</a:t>
            </a:r>
            <a:endParaRPr sz="1300" dirty="0">
              <a:solidFill>
                <a:prstClr val="black"/>
              </a:solidFill>
              <a:latin typeface="Tahoma"/>
              <a:cs typeface="Tahoma"/>
            </a:endParaRPr>
          </a:p>
        </p:txBody>
      </p:sp>
      <p:sp>
        <p:nvSpPr>
          <p:cNvPr id="109" name="object 109"/>
          <p:cNvSpPr/>
          <p:nvPr/>
        </p:nvSpPr>
        <p:spPr>
          <a:xfrm>
            <a:off x="29018329" y="20985995"/>
            <a:ext cx="0" cy="217141"/>
          </a:xfrm>
          <a:custGeom>
            <a:avLst/>
            <a:gdLst/>
            <a:ahLst/>
            <a:cxnLst/>
            <a:rect l="l" t="t" r="r" b="b"/>
            <a:pathLst>
              <a:path h="108584">
                <a:moveTo>
                  <a:pt x="0" y="0"/>
                </a:moveTo>
                <a:lnTo>
                  <a:pt x="0" y="108000"/>
                </a:lnTo>
              </a:path>
            </a:pathLst>
          </a:custGeom>
          <a:ln w="7620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pPr defTabSz="1829314">
              <a:defRPr/>
            </a:pPr>
            <a:endParaRPr sz="7203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5" name="object 27">
            <a:extLst>
              <a:ext uri="{FF2B5EF4-FFF2-40B4-BE49-F238E27FC236}">
                <a16:creationId xmlns:a16="http://schemas.microsoft.com/office/drawing/2014/main" id="{7F4E9B61-76D4-A926-9879-31514EBC2E87}"/>
              </a:ext>
            </a:extLst>
          </p:cNvPr>
          <p:cNvSpPr txBox="1"/>
          <p:nvPr/>
        </p:nvSpPr>
        <p:spPr>
          <a:xfrm>
            <a:off x="3022811" y="2424793"/>
            <a:ext cx="1117433" cy="1256431"/>
          </a:xfrm>
          <a:prstGeom prst="rect">
            <a:avLst/>
          </a:prstGeom>
        </p:spPr>
        <p:txBody>
          <a:bodyPr vert="horz" wrap="square" lIns="0" tIns="25397" rIns="0" bIns="0" rtlCol="0">
            <a:spAutoFit/>
          </a:bodyPr>
          <a:lstStyle/>
          <a:p>
            <a:pPr marL="25394" defTabSz="1829314">
              <a:spcBef>
                <a:spcPts val="200"/>
              </a:spcBef>
              <a:defRPr/>
            </a:pPr>
            <a:r>
              <a:rPr sz="7998" b="1" spc="-879" dirty="0">
                <a:solidFill>
                  <a:srgbClr val="5487C0"/>
                </a:solidFill>
                <a:latin typeface="Tahoma"/>
                <a:cs typeface="Tahoma"/>
              </a:rPr>
              <a:t>S1</a:t>
            </a:r>
            <a:endParaRPr sz="7998" dirty="0">
              <a:solidFill>
                <a:prstClr val="black"/>
              </a:solidFill>
              <a:latin typeface="Tahoma"/>
              <a:cs typeface="Tahoma"/>
            </a:endParaRPr>
          </a:p>
        </p:txBody>
      </p:sp>
      <p:sp>
        <p:nvSpPr>
          <p:cNvPr id="26" name="object 28">
            <a:extLst>
              <a:ext uri="{FF2B5EF4-FFF2-40B4-BE49-F238E27FC236}">
                <a16:creationId xmlns:a16="http://schemas.microsoft.com/office/drawing/2014/main" id="{3B5503EF-25A4-FDC8-698F-FA91248C5BC6}"/>
              </a:ext>
            </a:extLst>
          </p:cNvPr>
          <p:cNvSpPr txBox="1"/>
          <p:nvPr/>
        </p:nvSpPr>
        <p:spPr>
          <a:xfrm>
            <a:off x="4289404" y="2596016"/>
            <a:ext cx="3042468" cy="1015648"/>
          </a:xfrm>
          <a:prstGeom prst="rect">
            <a:avLst/>
          </a:prstGeom>
        </p:spPr>
        <p:txBody>
          <a:bodyPr vert="horz" wrap="square" lIns="0" tIns="91425" rIns="0" bIns="0" rtlCol="0">
            <a:spAutoFit/>
          </a:bodyPr>
          <a:lstStyle/>
          <a:p>
            <a:pPr marL="25394" marR="10162" defTabSz="1829314">
              <a:lnSpc>
                <a:spcPts val="3598"/>
              </a:lnSpc>
              <a:spcBef>
                <a:spcPts val="720"/>
              </a:spcBef>
              <a:defRPr/>
            </a:pPr>
            <a:r>
              <a:rPr lang="fr-FR" sz="3402" b="1" spc="9" dirty="0">
                <a:solidFill>
                  <a:srgbClr val="5487C0"/>
                </a:solidFill>
                <a:latin typeface="Tahoma"/>
                <a:cs typeface="Tahoma"/>
              </a:rPr>
              <a:t>GÉNÉRATION</a:t>
            </a:r>
            <a:br>
              <a:rPr lang="fr-FR" sz="3402" b="1" spc="9" dirty="0">
                <a:solidFill>
                  <a:srgbClr val="5487C0"/>
                </a:solidFill>
                <a:latin typeface="Tahoma"/>
                <a:cs typeface="Tahoma"/>
              </a:rPr>
            </a:br>
            <a:r>
              <a:rPr lang="fr-FR" sz="3402" b="1" spc="9" dirty="0">
                <a:solidFill>
                  <a:srgbClr val="5487C0"/>
                </a:solidFill>
                <a:latin typeface="Tahoma"/>
                <a:cs typeface="Tahoma"/>
              </a:rPr>
              <a:t>FRUGALE</a:t>
            </a:r>
            <a:endParaRPr sz="3402" dirty="0">
              <a:solidFill>
                <a:prstClr val="black"/>
              </a:solidFill>
              <a:latin typeface="Tahoma"/>
              <a:cs typeface="Tahoma"/>
            </a:endParaRPr>
          </a:p>
        </p:txBody>
      </p:sp>
      <p:sp>
        <p:nvSpPr>
          <p:cNvPr id="41" name="object 33">
            <a:extLst>
              <a:ext uri="{FF2B5EF4-FFF2-40B4-BE49-F238E27FC236}">
                <a16:creationId xmlns:a16="http://schemas.microsoft.com/office/drawing/2014/main" id="{9D3D9BA7-72BE-65EB-B2E9-42D8198948B6}"/>
              </a:ext>
            </a:extLst>
          </p:cNvPr>
          <p:cNvSpPr/>
          <p:nvPr/>
        </p:nvSpPr>
        <p:spPr>
          <a:xfrm>
            <a:off x="3030210" y="2534972"/>
            <a:ext cx="4716000" cy="0"/>
          </a:xfrm>
          <a:custGeom>
            <a:avLst/>
            <a:gdLst/>
            <a:ahLst/>
            <a:cxnLst/>
            <a:rect l="l" t="t" r="r" b="b"/>
            <a:pathLst>
              <a:path w="2529840">
                <a:moveTo>
                  <a:pt x="0" y="0"/>
                </a:moveTo>
                <a:lnTo>
                  <a:pt x="2529509" y="0"/>
                </a:lnTo>
              </a:path>
            </a:pathLst>
          </a:custGeom>
          <a:ln w="12700">
            <a:solidFill>
              <a:srgbClr val="77ACD9"/>
            </a:solidFill>
            <a:prstDash val="sysDash"/>
          </a:ln>
        </p:spPr>
        <p:txBody>
          <a:bodyPr wrap="square" lIns="0" tIns="0" rIns="0" bIns="0" rtlCol="0"/>
          <a:lstStyle/>
          <a:p>
            <a:pPr defTabSz="1829314">
              <a:defRPr/>
            </a:pPr>
            <a:endParaRPr sz="7203" dirty="0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42" name="object 15">
            <a:extLst>
              <a:ext uri="{FF2B5EF4-FFF2-40B4-BE49-F238E27FC236}">
                <a16:creationId xmlns:a16="http://schemas.microsoft.com/office/drawing/2014/main" id="{985BA3A9-E581-269E-D3FF-B90EEADF7142}"/>
              </a:ext>
            </a:extLst>
          </p:cNvPr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10403584" y="655226"/>
            <a:ext cx="3649329" cy="1864544"/>
          </a:xfrm>
          <a:prstGeom prst="rect">
            <a:avLst/>
          </a:prstGeom>
        </p:spPr>
      </p:pic>
      <p:sp>
        <p:nvSpPr>
          <p:cNvPr id="43" name="object 29">
            <a:extLst>
              <a:ext uri="{FF2B5EF4-FFF2-40B4-BE49-F238E27FC236}">
                <a16:creationId xmlns:a16="http://schemas.microsoft.com/office/drawing/2014/main" id="{F3582BE9-727B-F27B-5261-50E5BA272105}"/>
              </a:ext>
            </a:extLst>
          </p:cNvPr>
          <p:cNvSpPr txBox="1"/>
          <p:nvPr/>
        </p:nvSpPr>
        <p:spPr>
          <a:xfrm>
            <a:off x="9575012" y="2424793"/>
            <a:ext cx="1258382" cy="1256431"/>
          </a:xfrm>
          <a:prstGeom prst="rect">
            <a:avLst/>
          </a:prstGeom>
        </p:spPr>
        <p:txBody>
          <a:bodyPr vert="horz" wrap="square" lIns="0" tIns="25397" rIns="0" bIns="0" rtlCol="0">
            <a:spAutoFit/>
          </a:bodyPr>
          <a:lstStyle/>
          <a:p>
            <a:pPr marL="25394" defTabSz="1829314">
              <a:spcBef>
                <a:spcPts val="200"/>
              </a:spcBef>
              <a:defRPr/>
            </a:pPr>
            <a:r>
              <a:rPr sz="7998" b="1" spc="-327" dirty="0">
                <a:solidFill>
                  <a:srgbClr val="99338E"/>
                </a:solidFill>
                <a:latin typeface="Tahoma"/>
                <a:cs typeface="Tahoma"/>
              </a:rPr>
              <a:t>S2</a:t>
            </a:r>
            <a:endParaRPr sz="7998" dirty="0">
              <a:solidFill>
                <a:prstClr val="black"/>
              </a:solidFill>
              <a:latin typeface="Tahoma"/>
              <a:cs typeface="Tahoma"/>
            </a:endParaRPr>
          </a:p>
        </p:txBody>
      </p:sp>
      <p:sp>
        <p:nvSpPr>
          <p:cNvPr id="44" name="object 30">
            <a:extLst>
              <a:ext uri="{FF2B5EF4-FFF2-40B4-BE49-F238E27FC236}">
                <a16:creationId xmlns:a16="http://schemas.microsoft.com/office/drawing/2014/main" id="{031E97C2-1CCF-323D-8697-594BB7A44FBE}"/>
              </a:ext>
            </a:extLst>
          </p:cNvPr>
          <p:cNvSpPr txBox="1"/>
          <p:nvPr/>
        </p:nvSpPr>
        <p:spPr>
          <a:xfrm>
            <a:off x="10938051" y="2596019"/>
            <a:ext cx="3921438" cy="1477312"/>
          </a:xfrm>
          <a:prstGeom prst="rect">
            <a:avLst/>
          </a:prstGeom>
        </p:spPr>
        <p:txBody>
          <a:bodyPr vert="horz" wrap="square" lIns="0" tIns="91425" rIns="0" bIns="0" rtlCol="0">
            <a:spAutoFit/>
          </a:bodyPr>
          <a:lstStyle/>
          <a:p>
            <a:pPr marL="25394" marR="10162" defTabSz="1829314">
              <a:lnSpc>
                <a:spcPts val="3598"/>
              </a:lnSpc>
              <a:spcBef>
                <a:spcPts val="720"/>
              </a:spcBef>
              <a:defRPr/>
            </a:pPr>
            <a:r>
              <a:rPr lang="fr-FR" sz="3402" b="1" spc="9" dirty="0">
                <a:solidFill>
                  <a:srgbClr val="99338E"/>
                </a:solidFill>
                <a:latin typeface="Tahoma"/>
                <a:cs typeface="Tahoma"/>
              </a:rPr>
              <a:t>COOPÉRATIONS</a:t>
            </a:r>
            <a:br>
              <a:rPr lang="fr-FR" sz="3402" b="1" spc="9" dirty="0">
                <a:solidFill>
                  <a:srgbClr val="99338E"/>
                </a:solidFill>
                <a:latin typeface="Tahoma"/>
                <a:cs typeface="Tahoma"/>
              </a:rPr>
            </a:br>
            <a:r>
              <a:rPr lang="fr-FR" sz="3402" b="1" spc="9" dirty="0">
                <a:solidFill>
                  <a:srgbClr val="99338E"/>
                </a:solidFill>
                <a:latin typeface="Tahoma"/>
                <a:cs typeface="Tahoma"/>
              </a:rPr>
              <a:t>TERRITORIALES</a:t>
            </a:r>
            <a:br>
              <a:rPr lang="fr-FR" sz="3402" b="1" spc="9" dirty="0">
                <a:solidFill>
                  <a:srgbClr val="99338E"/>
                </a:solidFill>
                <a:latin typeface="Tahoma"/>
                <a:cs typeface="Tahoma"/>
              </a:rPr>
            </a:br>
            <a:endParaRPr sz="3402" dirty="0">
              <a:solidFill>
                <a:prstClr val="black"/>
              </a:solidFill>
              <a:latin typeface="Tahoma"/>
              <a:cs typeface="Tahoma"/>
            </a:endParaRPr>
          </a:p>
        </p:txBody>
      </p:sp>
      <p:sp>
        <p:nvSpPr>
          <p:cNvPr id="45" name="object 34">
            <a:extLst>
              <a:ext uri="{FF2B5EF4-FFF2-40B4-BE49-F238E27FC236}">
                <a16:creationId xmlns:a16="http://schemas.microsoft.com/office/drawing/2014/main" id="{B3083084-105D-9BB1-55A9-EA744E5AAEEC}"/>
              </a:ext>
            </a:extLst>
          </p:cNvPr>
          <p:cNvSpPr/>
          <p:nvPr/>
        </p:nvSpPr>
        <p:spPr>
          <a:xfrm>
            <a:off x="9694374" y="2534972"/>
            <a:ext cx="4716000" cy="0"/>
          </a:xfrm>
          <a:custGeom>
            <a:avLst/>
            <a:gdLst/>
            <a:ahLst/>
            <a:cxnLst/>
            <a:rect l="l" t="t" r="r" b="b"/>
            <a:pathLst>
              <a:path w="2556509">
                <a:moveTo>
                  <a:pt x="0" y="0"/>
                </a:moveTo>
                <a:lnTo>
                  <a:pt x="2556002" y="0"/>
                </a:lnTo>
              </a:path>
            </a:pathLst>
          </a:custGeom>
          <a:ln w="12700">
            <a:solidFill>
              <a:srgbClr val="99338E"/>
            </a:solidFill>
            <a:prstDash val="sysDash"/>
          </a:ln>
        </p:spPr>
        <p:txBody>
          <a:bodyPr wrap="square" lIns="0" tIns="0" rIns="0" bIns="0" rtlCol="0"/>
          <a:lstStyle/>
          <a:p>
            <a:pPr defTabSz="1829314">
              <a:defRPr/>
            </a:pPr>
            <a:endParaRPr sz="7203" dirty="0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46" name="object 16">
            <a:extLst>
              <a:ext uri="{FF2B5EF4-FFF2-40B4-BE49-F238E27FC236}">
                <a16:creationId xmlns:a16="http://schemas.microsoft.com/office/drawing/2014/main" id="{D024D231-2695-755E-AE20-FBF94FE330B2}"/>
              </a:ext>
            </a:extLst>
          </p:cNvPr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16759292" y="404818"/>
            <a:ext cx="3843693" cy="2152933"/>
          </a:xfrm>
          <a:prstGeom prst="rect">
            <a:avLst/>
          </a:prstGeom>
        </p:spPr>
      </p:pic>
      <p:sp>
        <p:nvSpPr>
          <p:cNvPr id="47" name="object 31">
            <a:extLst>
              <a:ext uri="{FF2B5EF4-FFF2-40B4-BE49-F238E27FC236}">
                <a16:creationId xmlns:a16="http://schemas.microsoft.com/office/drawing/2014/main" id="{9718F6C5-673A-57F3-9F03-7E238B250FD4}"/>
              </a:ext>
            </a:extLst>
          </p:cNvPr>
          <p:cNvSpPr txBox="1"/>
          <p:nvPr/>
        </p:nvSpPr>
        <p:spPr>
          <a:xfrm>
            <a:off x="15976480" y="2462774"/>
            <a:ext cx="1258382" cy="1256431"/>
          </a:xfrm>
          <a:prstGeom prst="rect">
            <a:avLst/>
          </a:prstGeom>
        </p:spPr>
        <p:txBody>
          <a:bodyPr vert="horz" wrap="square" lIns="0" tIns="25397" rIns="0" bIns="0" rtlCol="0">
            <a:spAutoFit/>
          </a:bodyPr>
          <a:lstStyle/>
          <a:p>
            <a:pPr marL="25394" defTabSz="1829314">
              <a:spcBef>
                <a:spcPts val="200"/>
              </a:spcBef>
              <a:defRPr/>
            </a:pPr>
            <a:r>
              <a:rPr sz="7998" b="1" spc="-327" dirty="0">
                <a:solidFill>
                  <a:srgbClr val="75B553"/>
                </a:solidFill>
                <a:latin typeface="Tahoma"/>
                <a:cs typeface="Tahoma"/>
              </a:rPr>
              <a:t>S3</a:t>
            </a:r>
            <a:endParaRPr sz="7998" dirty="0">
              <a:solidFill>
                <a:prstClr val="black"/>
              </a:solidFill>
              <a:latin typeface="Tahoma"/>
              <a:cs typeface="Tahoma"/>
            </a:endParaRPr>
          </a:p>
        </p:txBody>
      </p:sp>
      <p:sp>
        <p:nvSpPr>
          <p:cNvPr id="48" name="object 32">
            <a:extLst>
              <a:ext uri="{FF2B5EF4-FFF2-40B4-BE49-F238E27FC236}">
                <a16:creationId xmlns:a16="http://schemas.microsoft.com/office/drawing/2014/main" id="{A0E732CE-36F2-4406-AE46-C4EB60AA3738}"/>
              </a:ext>
            </a:extLst>
          </p:cNvPr>
          <p:cNvSpPr txBox="1"/>
          <p:nvPr/>
        </p:nvSpPr>
        <p:spPr>
          <a:xfrm>
            <a:off x="17371224" y="2633996"/>
            <a:ext cx="3589758" cy="1015648"/>
          </a:xfrm>
          <a:prstGeom prst="rect">
            <a:avLst/>
          </a:prstGeom>
        </p:spPr>
        <p:txBody>
          <a:bodyPr vert="horz" wrap="square" lIns="0" tIns="91425" rIns="0" bIns="0" rtlCol="0">
            <a:spAutoFit/>
          </a:bodyPr>
          <a:lstStyle/>
          <a:p>
            <a:pPr marL="25394" marR="10162" defTabSz="1829314">
              <a:lnSpc>
                <a:spcPts val="3598"/>
              </a:lnSpc>
              <a:spcBef>
                <a:spcPts val="720"/>
              </a:spcBef>
              <a:defRPr/>
            </a:pPr>
            <a:r>
              <a:rPr lang="fr-FR" sz="3402" b="1" spc="31" dirty="0">
                <a:solidFill>
                  <a:srgbClr val="75B553"/>
                </a:solidFill>
                <a:latin typeface="Tahoma"/>
                <a:cs typeface="Tahoma"/>
              </a:rPr>
              <a:t>TECHNOLOGIES</a:t>
            </a:r>
            <a:br>
              <a:rPr lang="fr-FR" sz="3402" b="1" spc="31" dirty="0">
                <a:solidFill>
                  <a:srgbClr val="75B553"/>
                </a:solidFill>
                <a:latin typeface="Tahoma"/>
                <a:cs typeface="Tahoma"/>
              </a:rPr>
            </a:br>
            <a:r>
              <a:rPr lang="fr-FR" sz="3402" b="1" spc="31" dirty="0">
                <a:solidFill>
                  <a:srgbClr val="75B553"/>
                </a:solidFill>
                <a:latin typeface="Tahoma"/>
                <a:cs typeface="Tahoma"/>
              </a:rPr>
              <a:t>VERTES</a:t>
            </a:r>
            <a:endParaRPr sz="3402" dirty="0">
              <a:solidFill>
                <a:prstClr val="black"/>
              </a:solidFill>
              <a:latin typeface="Tahoma"/>
              <a:cs typeface="Tahoma"/>
            </a:endParaRPr>
          </a:p>
        </p:txBody>
      </p:sp>
      <p:sp>
        <p:nvSpPr>
          <p:cNvPr id="49" name="object 35">
            <a:extLst>
              <a:ext uri="{FF2B5EF4-FFF2-40B4-BE49-F238E27FC236}">
                <a16:creationId xmlns:a16="http://schemas.microsoft.com/office/drawing/2014/main" id="{C700981C-87DF-AB75-5210-B0492DF4B08B}"/>
              </a:ext>
            </a:extLst>
          </p:cNvPr>
          <p:cNvSpPr/>
          <p:nvPr/>
        </p:nvSpPr>
        <p:spPr>
          <a:xfrm>
            <a:off x="16066857" y="2572953"/>
            <a:ext cx="4716000" cy="0"/>
          </a:xfrm>
          <a:custGeom>
            <a:avLst/>
            <a:gdLst/>
            <a:ahLst/>
            <a:cxnLst/>
            <a:rect l="l" t="t" r="r" b="b"/>
            <a:pathLst>
              <a:path w="2556509">
                <a:moveTo>
                  <a:pt x="0" y="0"/>
                </a:moveTo>
                <a:lnTo>
                  <a:pt x="2556002" y="0"/>
                </a:lnTo>
              </a:path>
            </a:pathLst>
          </a:custGeom>
          <a:ln w="12700">
            <a:solidFill>
              <a:srgbClr val="75B553"/>
            </a:solidFill>
            <a:prstDash val="sysDash"/>
          </a:ln>
        </p:spPr>
        <p:txBody>
          <a:bodyPr wrap="square" lIns="0" tIns="0" rIns="0" bIns="0" rtlCol="0"/>
          <a:lstStyle/>
          <a:p>
            <a:pPr defTabSz="1829314">
              <a:defRPr/>
            </a:pPr>
            <a:endParaRPr sz="7203" dirty="0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50" name="object 36">
            <a:extLst>
              <a:ext uri="{FF2B5EF4-FFF2-40B4-BE49-F238E27FC236}">
                <a16:creationId xmlns:a16="http://schemas.microsoft.com/office/drawing/2014/main" id="{5DFAA054-96D2-259B-C000-3D1EC1F4F153}"/>
              </a:ext>
            </a:extLst>
          </p:cNvPr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23636040" y="544092"/>
            <a:ext cx="3445292" cy="2013662"/>
          </a:xfrm>
          <a:prstGeom prst="rect">
            <a:avLst/>
          </a:prstGeom>
        </p:spPr>
      </p:pic>
      <p:sp>
        <p:nvSpPr>
          <p:cNvPr id="51" name="object 37">
            <a:extLst>
              <a:ext uri="{FF2B5EF4-FFF2-40B4-BE49-F238E27FC236}">
                <a16:creationId xmlns:a16="http://schemas.microsoft.com/office/drawing/2014/main" id="{1E461CC8-EA29-FE0B-54BF-0484CD32C4F0}"/>
              </a:ext>
            </a:extLst>
          </p:cNvPr>
          <p:cNvSpPr txBox="1"/>
          <p:nvPr/>
        </p:nvSpPr>
        <p:spPr>
          <a:xfrm>
            <a:off x="22704623" y="2462774"/>
            <a:ext cx="1258382" cy="1256431"/>
          </a:xfrm>
          <a:prstGeom prst="rect">
            <a:avLst/>
          </a:prstGeom>
        </p:spPr>
        <p:txBody>
          <a:bodyPr vert="horz" wrap="square" lIns="0" tIns="25397" rIns="0" bIns="0" rtlCol="0">
            <a:spAutoFit/>
          </a:bodyPr>
          <a:lstStyle/>
          <a:p>
            <a:pPr marL="25394" defTabSz="1829314">
              <a:spcBef>
                <a:spcPts val="200"/>
              </a:spcBef>
              <a:defRPr/>
            </a:pPr>
            <a:r>
              <a:rPr sz="7998" b="1" spc="-327" dirty="0">
                <a:solidFill>
                  <a:srgbClr val="F26F36"/>
                </a:solidFill>
                <a:latin typeface="Tahoma"/>
                <a:cs typeface="Tahoma"/>
              </a:rPr>
              <a:t>S4</a:t>
            </a:r>
            <a:endParaRPr sz="7998" dirty="0">
              <a:solidFill>
                <a:prstClr val="black"/>
              </a:solidFill>
              <a:latin typeface="Tahoma"/>
              <a:cs typeface="Tahoma"/>
            </a:endParaRPr>
          </a:p>
        </p:txBody>
      </p:sp>
      <p:sp>
        <p:nvSpPr>
          <p:cNvPr id="52" name="object 38">
            <a:extLst>
              <a:ext uri="{FF2B5EF4-FFF2-40B4-BE49-F238E27FC236}">
                <a16:creationId xmlns:a16="http://schemas.microsoft.com/office/drawing/2014/main" id="{9CDEBA27-02B2-EBE7-CF74-01C7DC1F15B3}"/>
              </a:ext>
            </a:extLst>
          </p:cNvPr>
          <p:cNvSpPr txBox="1"/>
          <p:nvPr/>
        </p:nvSpPr>
        <p:spPr>
          <a:xfrm>
            <a:off x="24131062" y="2633996"/>
            <a:ext cx="3250719" cy="1015648"/>
          </a:xfrm>
          <a:prstGeom prst="rect">
            <a:avLst/>
          </a:prstGeom>
        </p:spPr>
        <p:txBody>
          <a:bodyPr vert="horz" wrap="square" lIns="0" tIns="91425" rIns="0" bIns="0" rtlCol="0">
            <a:spAutoFit/>
          </a:bodyPr>
          <a:lstStyle/>
          <a:p>
            <a:pPr marL="25394" marR="10162" defTabSz="1829314">
              <a:lnSpc>
                <a:spcPts val="3598"/>
              </a:lnSpc>
              <a:spcBef>
                <a:spcPts val="720"/>
              </a:spcBef>
              <a:defRPr/>
            </a:pPr>
            <a:r>
              <a:rPr lang="fr-FR" sz="3402" b="1" spc="-59" dirty="0">
                <a:solidFill>
                  <a:srgbClr val="F26F36"/>
                </a:solidFill>
                <a:latin typeface="Tahoma"/>
                <a:cs typeface="Tahoma"/>
              </a:rPr>
              <a:t>PARI</a:t>
            </a:r>
            <a:br>
              <a:rPr lang="fr-FR" sz="3402" b="1" spc="-59" dirty="0">
                <a:solidFill>
                  <a:srgbClr val="F26F36"/>
                </a:solidFill>
                <a:latin typeface="Tahoma"/>
                <a:cs typeface="Tahoma"/>
              </a:rPr>
            </a:br>
            <a:r>
              <a:rPr lang="fr-FR" sz="3402" b="1" spc="-59" dirty="0">
                <a:solidFill>
                  <a:srgbClr val="F26F36"/>
                </a:solidFill>
                <a:latin typeface="Tahoma"/>
                <a:cs typeface="Tahoma"/>
              </a:rPr>
              <a:t>RÉPARATEUR</a:t>
            </a:r>
            <a:endParaRPr sz="3402" dirty="0">
              <a:solidFill>
                <a:prstClr val="black"/>
              </a:solidFill>
              <a:latin typeface="Tahoma"/>
              <a:cs typeface="Tahoma"/>
            </a:endParaRPr>
          </a:p>
        </p:txBody>
      </p:sp>
      <p:sp>
        <p:nvSpPr>
          <p:cNvPr id="53" name="object 39">
            <a:extLst>
              <a:ext uri="{FF2B5EF4-FFF2-40B4-BE49-F238E27FC236}">
                <a16:creationId xmlns:a16="http://schemas.microsoft.com/office/drawing/2014/main" id="{F8C92CF4-1C53-4134-1A47-FC82E50DB67C}"/>
              </a:ext>
            </a:extLst>
          </p:cNvPr>
          <p:cNvSpPr/>
          <p:nvPr/>
        </p:nvSpPr>
        <p:spPr>
          <a:xfrm>
            <a:off x="22766011" y="2572953"/>
            <a:ext cx="4716000" cy="0"/>
          </a:xfrm>
          <a:custGeom>
            <a:avLst/>
            <a:gdLst/>
            <a:ahLst/>
            <a:cxnLst/>
            <a:rect l="l" t="t" r="r" b="b"/>
            <a:pathLst>
              <a:path w="2556509">
                <a:moveTo>
                  <a:pt x="0" y="0"/>
                </a:moveTo>
                <a:lnTo>
                  <a:pt x="2556002" y="0"/>
                </a:lnTo>
              </a:path>
            </a:pathLst>
          </a:custGeom>
          <a:ln w="12700">
            <a:solidFill>
              <a:srgbClr val="F26F36"/>
            </a:solidFill>
            <a:prstDash val="sysDash"/>
          </a:ln>
        </p:spPr>
        <p:txBody>
          <a:bodyPr wrap="square" lIns="0" tIns="0" rIns="0" bIns="0" rtlCol="0"/>
          <a:lstStyle/>
          <a:p>
            <a:pPr defTabSz="1829314">
              <a:defRPr/>
            </a:pPr>
            <a:endParaRPr sz="7203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48415615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3784" y="-1"/>
            <a:ext cx="30267645" cy="2138362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1796"/>
          </a:p>
        </p:txBody>
      </p:sp>
      <p:grpSp>
        <p:nvGrpSpPr>
          <p:cNvPr id="5" name="Groupe 4">
            <a:extLst>
              <a:ext uri="{FF2B5EF4-FFF2-40B4-BE49-F238E27FC236}">
                <a16:creationId xmlns:a16="http://schemas.microsoft.com/office/drawing/2014/main" id="{37C9BF4A-2698-624C-2829-BC3D910EE601}"/>
              </a:ext>
            </a:extLst>
          </p:cNvPr>
          <p:cNvGrpSpPr/>
          <p:nvPr/>
        </p:nvGrpSpPr>
        <p:grpSpPr>
          <a:xfrm>
            <a:off x="-651327" y="328613"/>
            <a:ext cx="30788506" cy="20591820"/>
            <a:chOff x="354806" y="938212"/>
            <a:chExt cx="29166800" cy="19507199"/>
          </a:xfrm>
        </p:grpSpPr>
        <p:pic>
          <p:nvPicPr>
            <p:cNvPr id="3" name="Image 2">
              <a:extLst>
                <a:ext uri="{FF2B5EF4-FFF2-40B4-BE49-F238E27FC236}">
                  <a16:creationId xmlns:a16="http://schemas.microsoft.com/office/drawing/2014/main" id="{63F8C2DF-E264-B792-BD59-9A2E26F6EDC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2313" t="4934" r="1907"/>
            <a:stretch/>
          </p:blipFill>
          <p:spPr>
            <a:xfrm>
              <a:off x="1340326" y="2190448"/>
              <a:ext cx="28181280" cy="18254963"/>
            </a:xfrm>
            <a:prstGeom prst="rect">
              <a:avLst/>
            </a:prstGeom>
          </p:spPr>
        </p:pic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77E83AD0-7F11-FDE2-97BD-B8390F1D03A6}"/>
                </a:ext>
              </a:extLst>
            </p:cNvPr>
            <p:cNvSpPr/>
            <p:nvPr/>
          </p:nvSpPr>
          <p:spPr>
            <a:xfrm>
              <a:off x="354806" y="938212"/>
              <a:ext cx="3429000" cy="31242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172"/>
            </a:p>
          </p:txBody>
        </p:sp>
      </p:grpSp>
    </p:spTree>
    <p:extLst>
      <p:ext uri="{BB962C8B-B14F-4D97-AF65-F5344CB8AC3E}">
        <p14:creationId xmlns:p14="http://schemas.microsoft.com/office/powerpoint/2010/main" val="250295035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3784" y="-1"/>
            <a:ext cx="30267645" cy="2138362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1796"/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7998A6C4-F91A-0CB7-CFDC-36C421973D2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858" y="1776418"/>
            <a:ext cx="29743793" cy="192007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072375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>
            <a:extLst>
              <a:ext uri="{FF2B5EF4-FFF2-40B4-BE49-F238E27FC236}">
                <a16:creationId xmlns:a16="http://schemas.microsoft.com/office/drawing/2014/main" id="{51CF6AA0-B3D2-DCF1-081D-B5AF28E03E3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" y="776676"/>
            <a:ext cx="30144940" cy="197449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236683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>
            <a:extLst>
              <a:ext uri="{FF2B5EF4-FFF2-40B4-BE49-F238E27FC236}">
                <a16:creationId xmlns:a16="http://schemas.microsoft.com/office/drawing/2014/main" id="{103E9031-8DAE-8DB8-E5D4-139FFFCF0CB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362" r="4189"/>
          <a:stretch/>
        </p:blipFill>
        <p:spPr>
          <a:xfrm>
            <a:off x="15375" y="1700217"/>
            <a:ext cx="30015878" cy="188312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451263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1673</TotalTime>
  <Words>1372</Words>
  <Application>Microsoft Office PowerPoint</Application>
  <PresentationFormat>Personnalisé</PresentationFormat>
  <Paragraphs>186</Paragraphs>
  <Slides>6</Slides>
  <Notes>3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6</vt:i4>
      </vt:variant>
    </vt:vector>
  </HeadingPairs>
  <TitlesOfParts>
    <vt:vector size="11" baseType="lpstr">
      <vt:lpstr>Arial</vt:lpstr>
      <vt:lpstr>Calibri</vt:lpstr>
      <vt:lpstr>Tahoma</vt:lpstr>
      <vt:lpstr>Verdana</vt:lpstr>
      <vt:lpstr>Office Theme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HOUSSIN Quentin</dc:creator>
  <cp:lastModifiedBy>HOUSSIN Quentin</cp:lastModifiedBy>
  <cp:revision>32</cp:revision>
  <dcterms:created xsi:type="dcterms:W3CDTF">2022-06-03T12:21:37Z</dcterms:created>
  <dcterms:modified xsi:type="dcterms:W3CDTF">2023-03-08T14:28:48Z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2022-06-03T00:00:00Z</vt:filetime>
  </property>
  <property fmtid="{D5CDD505-2E9C-101B-9397-08002B2CF9AE}" pid="3" name="LastSaved">
    <vt:filetime>2022-06-03T00:00:00Z</vt:filetime>
  </property>
</Properties>
</file>